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2" r:id="rId2"/>
  </p:sldMasterIdLst>
  <p:handoutMasterIdLst>
    <p:handoutMasterId r:id="rId7"/>
  </p:handoutMasterIdLst>
  <p:sldIdLst>
    <p:sldId id="256" r:id="rId3"/>
    <p:sldId id="260" r:id="rId4"/>
    <p:sldId id="263" r:id="rId5"/>
    <p:sldId id="264" r:id="rId6"/>
  </p:sldIdLst>
  <p:sldSz cx="9144000" cy="6858000" type="screen4x3"/>
  <p:notesSz cx="9926638" cy="6797675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9539"/>
    <a:srgbClr val="0169AB"/>
    <a:srgbClr val="C51230"/>
    <a:srgbClr val="00A18E"/>
    <a:srgbClr val="4F2683"/>
    <a:srgbClr val="9A5B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5" autoAdjust="0"/>
    <p:restoredTop sz="94686" autoAdjust="0"/>
  </p:normalViewPr>
  <p:slideViewPr>
    <p:cSldViewPr>
      <p:cViewPr varScale="1">
        <p:scale>
          <a:sx n="106" d="100"/>
          <a:sy n="106" d="100"/>
        </p:scale>
        <p:origin x="115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2798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E8A72B-85CD-4A54-BB52-68C4B6A85578}" type="datetimeFigureOut">
              <a:rPr lang="en-GB" smtClean="0"/>
              <a:t>11/11/2016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D09110-B42B-4574-BEBE-BBDF6D7BCE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56146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4FFEA-C00B-EB47-9320-8D4C1A86510D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D4474-821D-EA4A-AB38-C16461DA2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338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4FFEA-C00B-EB47-9320-8D4C1A86510D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D4474-821D-EA4A-AB38-C16461DA2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0782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4FFEA-C00B-EB47-9320-8D4C1A86510D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D4474-821D-EA4A-AB38-C16461DA2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3942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4FFEA-C00B-EB47-9320-8D4C1A86510D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D4474-821D-EA4A-AB38-C16461DA2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9473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4FFEA-C00B-EB47-9320-8D4C1A86510D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D4474-821D-EA4A-AB38-C16461DA2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6168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4FFEA-C00B-EB47-9320-8D4C1A86510D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D4474-821D-EA4A-AB38-C16461DA2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993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4FFEA-C00B-EB47-9320-8D4C1A86510D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D4474-821D-EA4A-AB38-C16461DA2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8357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4FFEA-C00B-EB47-9320-8D4C1A86510D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D4474-821D-EA4A-AB38-C16461DA2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400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8AEA355-BBAA-43A0-94CA-CEDB811BA7F9}" type="datetimeFigureOut">
              <a:rPr lang="en-US" smtClean="0"/>
              <a:pPr/>
              <a:t>11/11/2016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8A4CB53-8B82-450E-A49D-331AE3582CF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4FFEA-C00B-EB47-9320-8D4C1A86510D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D4474-821D-EA4A-AB38-C16461DA2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792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4FFEA-C00B-EB47-9320-8D4C1A86510D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D4474-821D-EA4A-AB38-C16461DA2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139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4FFEA-C00B-EB47-9320-8D4C1A86510D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D4474-821D-EA4A-AB38-C16461DA2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162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en-GB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6" r:id="rId3"/>
    <p:sldLayoutId id="2147483677" r:id="rId4"/>
    <p:sldLayoutId id="2147483678" r:id="rId5"/>
    <p:sldLayoutId id="2147483681" r:id="rId6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94FFEA-C00B-EB47-9320-8D4C1A86510D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BD4474-821D-EA4A-AB38-C16461DA2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546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b="1" dirty="0" smtClean="0"/>
          </a:p>
          <a:p>
            <a:r>
              <a:rPr lang="en-GB" b="1" dirty="0" smtClean="0"/>
              <a:t>Thinking </a:t>
            </a:r>
            <a:r>
              <a:rPr lang="en-GB" b="1" dirty="0"/>
              <a:t>about future UKMidSS studies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UKMidSS Study Criteria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/>
          <a:lstStyle/>
          <a:p>
            <a:r>
              <a:rPr lang="en-GB" sz="1800" dirty="0" smtClean="0"/>
              <a:t>The condition, event or outcome of interest is an important cause of maternal or perinatal morbidity or mortality in midwifery units.</a:t>
            </a:r>
          </a:p>
          <a:p>
            <a:pPr marL="0" indent="0">
              <a:buNone/>
            </a:pPr>
            <a:endParaRPr lang="en-GB" sz="1800" dirty="0" smtClean="0"/>
          </a:p>
          <a:p>
            <a:r>
              <a:rPr lang="en-GB" sz="1800" dirty="0" smtClean="0"/>
              <a:t>The condition, event or outcome of interest is </a:t>
            </a:r>
            <a:r>
              <a:rPr lang="en-GB" sz="1800" b="1" dirty="0" smtClean="0"/>
              <a:t>relatively uncommon </a:t>
            </a:r>
            <a:r>
              <a:rPr lang="en-GB" sz="1800" dirty="0" smtClean="0"/>
              <a:t>in midwifery units (so the collection of data does not impose too great a burden on UKMidSS reporters).</a:t>
            </a:r>
          </a:p>
          <a:p>
            <a:pPr marL="0" indent="0">
              <a:buNone/>
            </a:pPr>
            <a:endParaRPr lang="en-GB" sz="1800" dirty="0" smtClean="0"/>
          </a:p>
          <a:p>
            <a:r>
              <a:rPr lang="en-GB" sz="1800" dirty="0" smtClean="0"/>
              <a:t>The research questions posed by the study can be suitably addressed using the UKMidSS methodology (i.e. prospective descriptive, cohort or case-control studies).  This means that:</a:t>
            </a:r>
          </a:p>
          <a:p>
            <a:pPr marL="1079500" indent="-274638"/>
            <a:r>
              <a:rPr lang="en-GB" sz="1800" dirty="0" smtClean="0"/>
              <a:t>The condition, event or outcome needs to be </a:t>
            </a:r>
            <a:r>
              <a:rPr lang="en-GB" sz="1800" b="1" dirty="0" smtClean="0"/>
              <a:t>well-defined.</a:t>
            </a:r>
          </a:p>
          <a:p>
            <a:pPr marL="1079500" indent="-274638"/>
            <a:r>
              <a:rPr lang="en-GB" sz="1800" dirty="0" smtClean="0"/>
              <a:t>The questions need to be able to be answered using </a:t>
            </a:r>
            <a:r>
              <a:rPr lang="en-GB" sz="1800" b="1" dirty="0" smtClean="0"/>
              <a:t>data 	  collected from medical records </a:t>
            </a:r>
            <a:r>
              <a:rPr lang="en-GB" sz="1800" dirty="0" smtClean="0"/>
              <a:t>and cannot involve additional data collection from other sources, e.g. from women themselves.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1528493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Possible areas for research?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Uncommon adverse outcomes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Gaps in the guidelines or evidence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Women with ‘risk factors’ planning midwifery unit birth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4284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395536" y="548680"/>
            <a:ext cx="3816424" cy="4536504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PPH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Previous PPH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GBS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Normal blood loss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 smtClean="0"/>
              <a:t>VBAC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 smtClean="0"/>
              <a:t>Diet=controlled GDM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 err="1" smtClean="0"/>
              <a:t>Primips</a:t>
            </a:r>
            <a:r>
              <a:rPr lang="en-GB" b="1" dirty="0" smtClean="0"/>
              <a:t> aged over 40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Prolonged ROM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Low </a:t>
            </a:r>
            <a:r>
              <a:rPr lang="en-GB" dirty="0" err="1" smtClean="0"/>
              <a:t>Hb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b="1" dirty="0" smtClean="0"/>
              <a:t>3</a:t>
            </a:r>
            <a:r>
              <a:rPr lang="en-GB" b="1" baseline="30000" dirty="0" smtClean="0"/>
              <a:t>rd</a:t>
            </a:r>
            <a:r>
              <a:rPr lang="en-GB" b="1" dirty="0" smtClean="0"/>
              <a:t>/4</a:t>
            </a:r>
            <a:r>
              <a:rPr lang="en-GB" b="1" baseline="30000" dirty="0" smtClean="0"/>
              <a:t>th</a:t>
            </a:r>
            <a:r>
              <a:rPr lang="en-GB" b="1" dirty="0" smtClean="0"/>
              <a:t> degree tears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4"/>
          </p:nvPr>
        </p:nvSpPr>
        <p:spPr>
          <a:xfrm>
            <a:off x="4572000" y="518045"/>
            <a:ext cx="4041775" cy="5433467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11. Low BMI</a:t>
            </a:r>
          </a:p>
          <a:p>
            <a:pPr marL="0" indent="0">
              <a:buNone/>
            </a:pPr>
            <a:r>
              <a:rPr lang="en-GB" b="1" dirty="0" smtClean="0"/>
              <a:t>12. Spontaneous labour after 42 weeks</a:t>
            </a:r>
          </a:p>
          <a:p>
            <a:pPr marL="0" indent="0">
              <a:buNone/>
            </a:pPr>
            <a:r>
              <a:rPr lang="en-GB" dirty="0" smtClean="0"/>
              <a:t>13.Twins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14.Breech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15. IVF</a:t>
            </a:r>
          </a:p>
          <a:p>
            <a:pPr marL="0" indent="0">
              <a:buNone/>
            </a:pPr>
            <a:r>
              <a:rPr lang="en-GB" dirty="0" smtClean="0"/>
              <a:t>16. Well controlled epilepsy</a:t>
            </a:r>
          </a:p>
          <a:p>
            <a:pPr marL="0" indent="0">
              <a:buNone/>
            </a:pPr>
            <a:r>
              <a:rPr lang="en-GB" dirty="0" smtClean="0"/>
              <a:t>17. Other chronic medical conditions</a:t>
            </a:r>
          </a:p>
          <a:p>
            <a:pPr marL="0" indent="0">
              <a:buNone/>
            </a:pPr>
            <a:r>
              <a:rPr lang="en-GB" b="1" dirty="0" smtClean="0"/>
              <a:t>18. Grand </a:t>
            </a:r>
            <a:r>
              <a:rPr lang="en-GB" b="1" dirty="0" err="1" smtClean="0"/>
              <a:t>multips</a:t>
            </a:r>
            <a:endParaRPr lang="en-GB" b="1" dirty="0" smtClean="0"/>
          </a:p>
          <a:p>
            <a:pPr marL="0" indent="0">
              <a:buNone/>
            </a:pPr>
            <a:r>
              <a:rPr lang="en-GB" b="1" dirty="0" smtClean="0"/>
              <a:t>19. Induction (</a:t>
            </a:r>
            <a:r>
              <a:rPr lang="en-GB" b="1" dirty="0" err="1" smtClean="0"/>
              <a:t>Propess</a:t>
            </a:r>
            <a:r>
              <a:rPr lang="en-GB" b="1" dirty="0" smtClean="0"/>
              <a:t> in spontaneous labour)</a:t>
            </a:r>
          </a:p>
          <a:p>
            <a:pPr marL="0" indent="0">
              <a:buNone/>
            </a:pPr>
            <a:r>
              <a:rPr lang="en-GB" dirty="0" smtClean="0"/>
              <a:t>20 Meconium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539552" y="5301208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Those in bold were those that received most support in ‘voting’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08296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8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6&quot;/&gt;&lt;/object&gt;&lt;object type=&quot;3&quot; unique_id=&quot;10035&quot;&gt;&lt;property id=&quot;20148&quot; value=&quot;5&quot;/&gt;&lt;property id=&quot;20300&quot; value=&quot;Slide 2&quot;/&gt;&lt;property id=&quot;20307&quot; value=&quot;260&quot;/&gt;&lt;/object&gt;&lt;/object&gt;&lt;object type=&quot;8&quot; unique_id=&quot;10008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NPEU CTU">
  <a:themeElements>
    <a:clrScheme name="NPEU CTU - UKMidSS">
      <a:dk1>
        <a:srgbClr val="9D3393"/>
      </a:dk1>
      <a:lt1>
        <a:srgbClr val="000000"/>
      </a:lt1>
      <a:dk2>
        <a:srgbClr val="53247F"/>
      </a:dk2>
      <a:lt2>
        <a:srgbClr val="B10058"/>
      </a:lt2>
      <a:accent1>
        <a:srgbClr val="FFFFFF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466</TotalTime>
  <Words>214</Words>
  <Application>Microsoft Office PowerPoint</Application>
  <PresentationFormat>On-screen Show (4:3)</PresentationFormat>
  <Paragraphs>38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NPEU CTU</vt:lpstr>
      <vt:lpstr>Custom Design</vt:lpstr>
      <vt:lpstr>PowerPoint Presentation</vt:lpstr>
      <vt:lpstr>UKMidSS Study Criteria</vt:lpstr>
      <vt:lpstr>Possible areas for research?</vt:lpstr>
      <vt:lpstr>PowerPoint Presentation</vt:lpstr>
    </vt:vector>
  </TitlesOfParts>
  <Company>University of Oxford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sarah chamberlain</dc:creator>
  <cp:lastModifiedBy>rrowe</cp:lastModifiedBy>
  <cp:revision>33</cp:revision>
  <cp:lastPrinted>2016-11-08T14:33:21Z</cp:lastPrinted>
  <dcterms:created xsi:type="dcterms:W3CDTF">2011-04-04T09:41:38Z</dcterms:created>
  <dcterms:modified xsi:type="dcterms:W3CDTF">2016-11-11T12:31:31Z</dcterms:modified>
</cp:coreProperties>
</file>