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4"/>
  </p:notesMasterIdLst>
  <p:sldIdLst>
    <p:sldId id="261" r:id="rId2"/>
    <p:sldId id="291" r:id="rId3"/>
    <p:sldId id="292" r:id="rId4"/>
    <p:sldId id="293" r:id="rId5"/>
    <p:sldId id="273" r:id="rId6"/>
    <p:sldId id="276" r:id="rId7"/>
    <p:sldId id="275" r:id="rId8"/>
    <p:sldId id="277" r:id="rId9"/>
    <p:sldId id="278" r:id="rId10"/>
    <p:sldId id="279" r:id="rId11"/>
    <p:sldId id="294" r:id="rId12"/>
    <p:sldId id="281" r:id="rId13"/>
    <p:sldId id="280" r:id="rId14"/>
    <p:sldId id="282" r:id="rId15"/>
    <p:sldId id="284" r:id="rId16"/>
    <p:sldId id="286" r:id="rId17"/>
    <p:sldId id="287" r:id="rId18"/>
    <p:sldId id="288" r:id="rId19"/>
    <p:sldId id="289" r:id="rId20"/>
    <p:sldId id="290" r:id="rId21"/>
    <p:sldId id="295" r:id="rId22"/>
    <p:sldId id="274" r:id="rId23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75B4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7410" autoAdjust="0"/>
  </p:normalViewPr>
  <p:slideViewPr>
    <p:cSldViewPr>
      <p:cViewPr varScale="1">
        <p:scale>
          <a:sx n="70" d="100"/>
          <a:sy n="70" d="100"/>
        </p:scale>
        <p:origin x="1386" y="66"/>
      </p:cViewPr>
      <p:guideLst>
        <p:guide orient="horz" pos="84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A1AC4F-5438-4CDB-AEE2-D7ADB6B4ECED}" type="datetimeFigureOut">
              <a:rPr lang="en-GB" smtClean="0"/>
              <a:t>10/11/2016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E885CC-72C1-4A35-9830-66601A5288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464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885CC-72C1-4A35-9830-66601A52881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88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31913" y="1700213"/>
            <a:ext cx="6480175" cy="1152525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491" y="2852738"/>
            <a:ext cx="6481018" cy="1020762"/>
          </a:xfr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50825" y="6481763"/>
            <a:ext cx="2133600" cy="3762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13/02/2015</a:t>
            </a:r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rgbClr val="0072C6"/>
          </a:solidFill>
          <a:ln>
            <a:solidFill>
              <a:srgbClr val="0072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 smtClean="0"/>
              <a:t>CLAHRC West Midlands</a:t>
            </a:r>
            <a:endParaRPr lang="en-GB" b="1" dirty="0"/>
          </a:p>
        </p:txBody>
      </p:sp>
      <p:pic>
        <p:nvPicPr>
          <p:cNvPr id="7" name="Picture 23" descr="C:\Users\fenny.gkiafi\AppData\Local\Microsoft\Windows\Temporary Internet Files\Content.Outlook\CMDBYQNH\web banner (2)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23256"/>
            <a:ext cx="6885384" cy="72008"/>
          </a:xfrm>
          <a:prstGeom prst="rect">
            <a:avLst/>
          </a:prstGeom>
          <a:noFill/>
        </p:spPr>
      </p:pic>
      <p:pic>
        <p:nvPicPr>
          <p:cNvPr id="9" name="Picture 9"/>
          <p:cNvPicPr>
            <a:picLocks noChangeAspect="1" noChangeArrowheads="1"/>
          </p:cNvPicPr>
          <p:nvPr userDrawn="1"/>
        </p:nvPicPr>
        <p:blipFill rotWithShape="1"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7200800" y="-1"/>
            <a:ext cx="1835696" cy="1223797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295264"/>
            <a:ext cx="1019815" cy="126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233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13/02/2015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101A455-2E6C-4E9B-B700-18FF9634E4B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403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13/02/2015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043DE17-01BC-4C44-A5DF-CB57B4CA377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0359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rgbClr val="0072C6"/>
          </a:solidFill>
          <a:ln>
            <a:solidFill>
              <a:srgbClr val="0072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 smtClean="0"/>
              <a:t>CLAHRC West Midlands</a:t>
            </a:r>
            <a:endParaRPr lang="en-GB" b="1" dirty="0"/>
          </a:p>
        </p:txBody>
      </p:sp>
      <p:pic>
        <p:nvPicPr>
          <p:cNvPr id="13" name="Picture 23" descr="C:\Users\fenny.gkiafi\AppData\Local\Microsoft\Windows\Temporary Internet Files\Content.Outlook\CMDBYQNH\web banner (2)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223256"/>
            <a:ext cx="6885384" cy="72008"/>
          </a:xfrm>
          <a:prstGeom prst="rect">
            <a:avLst/>
          </a:prstGeom>
          <a:noFill/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1180"/>
            <a:ext cx="731391" cy="54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929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13/02/2015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2D3108F-A058-4C43-AC29-FCA6ABCF093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015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13/02/2015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6628FAB-2957-4DB7-B2C9-57415A6ABF3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20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13/02/2015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FD962B5-68D3-4A1E-9115-292E841C79E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648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13/02/2015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1C55C70-8CFB-4C00-ADD0-3264D3B13FF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1235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13/02/2015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758BA62-5E2B-41B1-AD91-6F02A6540D7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7345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13/02/2015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C127081-22CF-4F07-AE9F-CA8C8A78D2F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651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13/02/2015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ADC0669-0403-42B3-8D85-D98F4DC3248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478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en-GB" smtClean="0"/>
              <a:t>13/02/2015</a:t>
            </a: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16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R.Taylor.3@bham.ac.uk" TargetMode="External"/><Relationship Id="rId2" Type="http://schemas.openxmlformats.org/officeDocument/2006/relationships/hyperlink" Target="mailto:S.Kenyon@bham.ac.u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L.Goodwin@bham.ac.uk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fld id="{BC7D694D-80D3-41F5-B96C-89AC0713233E}" type="datetime1">
              <a:rPr lang="en-GB" smtClean="0">
                <a:solidFill>
                  <a:srgbClr val="FFFFFF"/>
                </a:solidFill>
              </a:rPr>
              <a:pPr/>
              <a:t>10/11/2016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1476375" y="836613"/>
            <a:ext cx="1511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97792" y="6309320"/>
            <a:ext cx="3548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1875B4"/>
                </a:solidFill>
              </a:rPr>
              <a:t>CLAHRC West Midlands</a:t>
            </a:r>
            <a:endParaRPr lang="en-US" sz="2400" dirty="0">
              <a:solidFill>
                <a:srgbClr val="1875B4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13644" y="1560240"/>
            <a:ext cx="571671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Making choice a reality: </a:t>
            </a:r>
            <a:r>
              <a:rPr lang="en-GB" sz="2000" dirty="0"/>
              <a:t>a co-designed intervention package to support</a:t>
            </a:r>
          </a:p>
          <a:p>
            <a:r>
              <a:rPr lang="en-GB" sz="2000" dirty="0"/>
              <a:t>midwives in their place of birth discussions with women</a:t>
            </a:r>
            <a:endParaRPr lang="en-GB" sz="20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6375" y="15567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481604" y="5341769"/>
            <a:ext cx="2180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Dr Beck Taylor</a:t>
            </a:r>
            <a:endParaRPr lang="en-GB" sz="24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890042" y="3573016"/>
            <a:ext cx="7301797" cy="1529902"/>
            <a:chOff x="899592" y="4148710"/>
            <a:chExt cx="7301797" cy="1529902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0694" y="4153768"/>
              <a:ext cx="2275237" cy="151978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592" y="4174734"/>
              <a:ext cx="2335120" cy="1498821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7846" y="4148710"/>
              <a:ext cx="2383543" cy="1529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5935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/>
          <a:lstStyle/>
          <a:p>
            <a:r>
              <a:rPr lang="en-GB" dirty="0" err="1" smtClean="0"/>
              <a:t>PoB</a:t>
            </a:r>
            <a:r>
              <a:rPr lang="en-GB" dirty="0" smtClean="0"/>
              <a:t> Package 1) Update Session </a:t>
            </a:r>
            <a:r>
              <a:rPr lang="en-GB" sz="1800" dirty="0" smtClean="0"/>
              <a:t>(not training!)</a:t>
            </a:r>
            <a:endParaRPr lang="en-GB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323529" y="1476554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Session length 45mins to an hour</a:t>
            </a:r>
            <a:endParaRPr lang="en-GB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17526" y="2182749"/>
            <a:ext cx="25922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Delivered by midwives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Key safety and intervention facts and figures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Video examples of place of birth discussions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Uses techniques based on behaviour change theory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</p:txBody>
      </p:sp>
      <p:pic>
        <p:nvPicPr>
          <p:cNvPr id="6" name="Picture 5" descr="Final Place of Birth Update Training Session Rollout_version 3_19.10.16 - Microsoft PowerPoint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84" t="19063" r="16041" b="10944"/>
          <a:stretch/>
        </p:blipFill>
        <p:spPr>
          <a:xfrm>
            <a:off x="3207271" y="1670822"/>
            <a:ext cx="2520280" cy="185485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Final Place of Birth Update Training Session Rollout_version 3_19.10.16 - Microsoft PowerPoint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47" t="18108" r="15833" b="10087"/>
          <a:stretch/>
        </p:blipFill>
        <p:spPr>
          <a:xfrm>
            <a:off x="3207271" y="3697204"/>
            <a:ext cx="2492686" cy="18396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Final Place of Birth Update Training Session Rollout_version 3_19.10.16 - Microsoft PowerPoint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56" t="18490" r="15520" b="10469"/>
          <a:stretch/>
        </p:blipFill>
        <p:spPr>
          <a:xfrm>
            <a:off x="6056684" y="1679035"/>
            <a:ext cx="2496666" cy="183842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 descr="Final Place of Birth Update Training Session Rollout_version 3_19.10.16 - Microsoft PowerPoint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55" t="18680" r="15833" b="10469"/>
          <a:stretch/>
        </p:blipFill>
        <p:spPr>
          <a:xfrm>
            <a:off x="6026174" y="3653575"/>
            <a:ext cx="2520280" cy="186188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3904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Example from the update slides…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0"/>
          <a:stretch/>
        </p:blipFill>
        <p:spPr bwMode="auto">
          <a:xfrm>
            <a:off x="971600" y="1700808"/>
            <a:ext cx="7011952" cy="42928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39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PoB</a:t>
            </a:r>
            <a:r>
              <a:rPr lang="en-GB" dirty="0" smtClean="0"/>
              <a:t> Package 2) Leaflets (</a:t>
            </a:r>
            <a:r>
              <a:rPr lang="en-GB" dirty="0" err="1" smtClean="0"/>
              <a:t>nullip</a:t>
            </a:r>
            <a:r>
              <a:rPr lang="en-GB" dirty="0" smtClean="0"/>
              <a:t>)</a:t>
            </a:r>
            <a:endParaRPr lang="en-GB" dirty="0"/>
          </a:p>
        </p:txBody>
      </p:sp>
      <p:pic>
        <p:nvPicPr>
          <p:cNvPr id="4" name="Content Placeholder 3" descr="LG VERSION 5_ visual aid for nullips 18.10.16 - Microsoft Word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0" t="17383" r="35533" b="9284"/>
          <a:stretch/>
        </p:blipFill>
        <p:spPr>
          <a:xfrm>
            <a:off x="1115616" y="1556792"/>
            <a:ext cx="6536311" cy="452596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77677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PoB</a:t>
            </a:r>
            <a:r>
              <a:rPr lang="en-GB" dirty="0" smtClean="0"/>
              <a:t> Package 2) Leaflets (</a:t>
            </a:r>
            <a:r>
              <a:rPr lang="en-GB" dirty="0" err="1" smtClean="0"/>
              <a:t>multip</a:t>
            </a:r>
            <a:r>
              <a:rPr lang="en-GB" dirty="0" smtClean="0"/>
              <a:t>)</a:t>
            </a:r>
            <a:endParaRPr lang="en-GB" dirty="0"/>
          </a:p>
        </p:txBody>
      </p:sp>
      <p:pic>
        <p:nvPicPr>
          <p:cNvPr id="4" name="Content Placeholder 3" descr="LG VERSION 5_visual aid for multips 18.10.16 - Microsoft Word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" t="16991" r="34963" b="8004"/>
          <a:stretch/>
        </p:blipFill>
        <p:spPr>
          <a:xfrm>
            <a:off x="1259632" y="1484784"/>
            <a:ext cx="649725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169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PoB</a:t>
            </a:r>
            <a:r>
              <a:rPr lang="en-GB" dirty="0" smtClean="0"/>
              <a:t> Package – 2) Script</a:t>
            </a:r>
            <a:endParaRPr lang="en-GB" dirty="0"/>
          </a:p>
        </p:txBody>
      </p:sp>
      <p:pic>
        <p:nvPicPr>
          <p:cNvPr id="4" name="Content Placeholder 3" descr="Place of Birth Script (multips)_LG_19.10.2016 - Microsoft Word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3" t="15925" r="63542" b="7897"/>
          <a:stretch/>
        </p:blipFill>
        <p:spPr>
          <a:xfrm>
            <a:off x="395536" y="1556792"/>
            <a:ext cx="3340993" cy="4543244"/>
          </a:xfrm>
        </p:spPr>
      </p:pic>
      <p:sp>
        <p:nvSpPr>
          <p:cNvPr id="5" name="TextBox 4"/>
          <p:cNvSpPr txBox="1"/>
          <p:nvPr/>
        </p:nvSpPr>
        <p:spPr>
          <a:xfrm>
            <a:off x="4355976" y="1700808"/>
            <a:ext cx="3852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Support tool rather than prescriptive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1232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/>
          <a:lstStyle/>
          <a:p>
            <a:r>
              <a:rPr lang="en-GB" dirty="0" err="1" smtClean="0"/>
              <a:t>PoB</a:t>
            </a:r>
            <a:r>
              <a:rPr lang="en-GB" dirty="0" smtClean="0"/>
              <a:t> Package 3) Leadership and support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err="1" smtClean="0"/>
              <a:t>PoB</a:t>
            </a:r>
            <a:r>
              <a:rPr lang="en-GB" sz="2400" dirty="0" smtClean="0"/>
              <a:t> Leads within each community midwifery team, deliver update session, plus ongoing support and monthly meetings</a:t>
            </a:r>
          </a:p>
          <a:p>
            <a:r>
              <a:rPr lang="en-GB" sz="2400" dirty="0" smtClean="0"/>
              <a:t>Some volunteers, some nominated</a:t>
            </a:r>
          </a:p>
          <a:p>
            <a:r>
              <a:rPr lang="en-GB" sz="2400" dirty="0" smtClean="0"/>
              <a:t>Trained and supported by our research team</a:t>
            </a:r>
          </a:p>
          <a:p>
            <a:r>
              <a:rPr lang="en-GB" sz="2400" dirty="0" smtClean="0"/>
              <a:t>Regular meetings and support for Leads from researchers</a:t>
            </a:r>
          </a:p>
          <a:p>
            <a:pPr lvl="1"/>
            <a:r>
              <a:rPr lang="en-GB" dirty="0" smtClean="0"/>
              <a:t>Theory-informed tools including quizzes, story sharing, praise and troubleshooting</a:t>
            </a:r>
          </a:p>
        </p:txBody>
      </p:sp>
    </p:spTree>
    <p:extLst>
      <p:ext uri="{BB962C8B-B14F-4D97-AF65-F5344CB8AC3E}">
        <p14:creationId xmlns:p14="http://schemas.microsoft.com/office/powerpoint/2010/main" val="12433751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Evaluation at BWFNT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METHODS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Implemented </a:t>
            </a:r>
            <a:r>
              <a:rPr lang="en-GB" dirty="0"/>
              <a:t>in April 2016.  Evaluation of this package occurred between April and September 2016 (3 months after implementation). The evaluation </a:t>
            </a:r>
            <a:r>
              <a:rPr lang="en-GB" dirty="0" smtClean="0"/>
              <a:t>involved:</a:t>
            </a:r>
            <a:endParaRPr lang="en-GB" dirty="0"/>
          </a:p>
          <a:p>
            <a:pPr lvl="0"/>
            <a:r>
              <a:rPr lang="en-GB" b="1" dirty="0"/>
              <a:t>Questionnaires from midwives</a:t>
            </a:r>
            <a:r>
              <a:rPr lang="en-GB" dirty="0"/>
              <a:t> (before initial update, after initial update, and 3-4 months after initial update)</a:t>
            </a:r>
          </a:p>
          <a:p>
            <a:pPr lvl="0"/>
            <a:r>
              <a:rPr lang="en-GB" b="1" dirty="0"/>
              <a:t>Focus groups with midwives </a:t>
            </a:r>
            <a:r>
              <a:rPr lang="en-GB" dirty="0"/>
              <a:t>(3-4 months after package introduced) </a:t>
            </a:r>
          </a:p>
          <a:p>
            <a:pPr lvl="0"/>
            <a:r>
              <a:rPr lang="en-GB" b="1" dirty="0"/>
              <a:t>Interviews with Place of Birth Leads</a:t>
            </a:r>
            <a:r>
              <a:rPr lang="en-GB" dirty="0"/>
              <a:t> (ad hoc basis after package implementation)</a:t>
            </a:r>
          </a:p>
          <a:p>
            <a:pPr lvl="0"/>
            <a:r>
              <a:rPr lang="en-GB" b="1" dirty="0"/>
              <a:t>Telephone surveys with women</a:t>
            </a:r>
            <a:r>
              <a:rPr lang="en-GB" dirty="0"/>
              <a:t> (3-4 months after package introduced)</a:t>
            </a:r>
          </a:p>
          <a:p>
            <a:pPr lvl="0"/>
            <a:r>
              <a:rPr lang="en-GB" b="1" dirty="0"/>
              <a:t>Focus groups with women and their families</a:t>
            </a:r>
            <a:r>
              <a:rPr lang="en-GB" dirty="0"/>
              <a:t> (3-4 months after package introduced)</a:t>
            </a:r>
          </a:p>
        </p:txBody>
      </p:sp>
    </p:spTree>
    <p:extLst>
      <p:ext uri="{BB962C8B-B14F-4D97-AF65-F5344CB8AC3E}">
        <p14:creationId xmlns:p14="http://schemas.microsoft.com/office/powerpoint/2010/main" val="13205094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Evaluation findings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676456" cy="4525963"/>
          </a:xfrm>
        </p:spPr>
        <p:txBody>
          <a:bodyPr/>
          <a:lstStyle/>
          <a:p>
            <a:pPr lvl="0"/>
            <a:r>
              <a:rPr lang="en-GB" dirty="0" smtClean="0"/>
              <a:t>Midwives </a:t>
            </a:r>
            <a:r>
              <a:rPr lang="en-GB" b="1" dirty="0" smtClean="0"/>
              <a:t>appreciated </a:t>
            </a:r>
            <a:r>
              <a:rPr lang="en-GB" b="1" dirty="0"/>
              <a:t>being involved</a:t>
            </a:r>
            <a:r>
              <a:rPr lang="en-GB" dirty="0"/>
              <a:t> and consulted in the research and implementation process</a:t>
            </a:r>
            <a:r>
              <a:rPr lang="en-GB" dirty="0" smtClean="0"/>
              <a:t>.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Overall, the </a:t>
            </a:r>
            <a:r>
              <a:rPr lang="en-GB" b="1" dirty="0" err="1"/>
              <a:t>PoB</a:t>
            </a:r>
            <a:r>
              <a:rPr lang="en-GB" b="1" dirty="0"/>
              <a:t> package </a:t>
            </a:r>
            <a:r>
              <a:rPr lang="en-GB" dirty="0"/>
              <a:t>was seen as fit for purpose, with a few minor </a:t>
            </a:r>
            <a:r>
              <a:rPr lang="en-GB" dirty="0" smtClean="0"/>
              <a:t>modifications.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The initial update session </a:t>
            </a:r>
            <a:r>
              <a:rPr lang="en-GB" b="1" dirty="0"/>
              <a:t>improved midwives’ knowledge</a:t>
            </a:r>
            <a:r>
              <a:rPr lang="en-GB" dirty="0"/>
              <a:t> on safety issues relating to each place of </a:t>
            </a:r>
            <a:r>
              <a:rPr lang="en-GB" dirty="0" smtClean="0"/>
              <a:t>birth.  Average (mean) scores:</a:t>
            </a:r>
          </a:p>
          <a:p>
            <a:pPr lvl="1"/>
            <a:r>
              <a:rPr lang="en-GB" dirty="0" smtClean="0"/>
              <a:t>Pre-implementation 3.7/6  </a:t>
            </a:r>
          </a:p>
          <a:p>
            <a:pPr lvl="1"/>
            <a:r>
              <a:rPr lang="en-GB" dirty="0" smtClean="0"/>
              <a:t>Immediately after training 4.8/6 </a:t>
            </a:r>
          </a:p>
          <a:p>
            <a:pPr lvl="1"/>
            <a:r>
              <a:rPr lang="en-GB" dirty="0" smtClean="0"/>
              <a:t>3-4 months post-training 4.7/6</a:t>
            </a:r>
          </a:p>
          <a:p>
            <a:pPr lvl="1"/>
            <a:endParaRPr lang="en-GB" dirty="0" smtClean="0"/>
          </a:p>
          <a:p>
            <a:r>
              <a:rPr lang="en-GB" dirty="0"/>
              <a:t>S</a:t>
            </a:r>
            <a:r>
              <a:rPr lang="en-GB" dirty="0" smtClean="0"/>
              <a:t>elf-reported </a:t>
            </a:r>
            <a:r>
              <a:rPr lang="en-GB" b="1" dirty="0" smtClean="0"/>
              <a:t>confidence </a:t>
            </a:r>
            <a:r>
              <a:rPr lang="en-GB" b="1" dirty="0"/>
              <a:t>increased</a:t>
            </a:r>
            <a:r>
              <a:rPr lang="en-GB" dirty="0"/>
              <a:t> from 3/5 to 5/5 following the update session, and self-reported knowledge increased from 3/5 to 5/5.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50064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Evaluation findings cont’d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S</a:t>
            </a:r>
            <a:r>
              <a:rPr lang="en-GB" dirty="0" smtClean="0"/>
              <a:t>ome </a:t>
            </a:r>
            <a:r>
              <a:rPr lang="en-GB" dirty="0"/>
              <a:t>confusion as to the intervention’s objective; whether it was to promote informed choice or to promote home birth. This</a:t>
            </a:r>
            <a:r>
              <a:rPr lang="en-GB" b="1" dirty="0"/>
              <a:t> tension between choice and recommendation</a:t>
            </a:r>
            <a:r>
              <a:rPr lang="en-GB" dirty="0"/>
              <a:t> was seen to hamper package implementation. </a:t>
            </a:r>
            <a:endParaRPr lang="en-GB" dirty="0" smtClean="0"/>
          </a:p>
          <a:p>
            <a:pPr lvl="0"/>
            <a:endParaRPr lang="en-GB" dirty="0"/>
          </a:p>
          <a:p>
            <a:pPr lvl="0"/>
            <a:r>
              <a:rPr lang="en-GB" dirty="0" smtClean="0"/>
              <a:t>The </a:t>
            </a:r>
            <a:r>
              <a:rPr lang="en-GB" b="1" dirty="0" err="1"/>
              <a:t>PoB</a:t>
            </a:r>
            <a:r>
              <a:rPr lang="en-GB" b="1" dirty="0"/>
              <a:t> leaflet</a:t>
            </a:r>
            <a:r>
              <a:rPr lang="en-GB" dirty="0"/>
              <a:t> was seen as useful in prompting discussion and aiding communication about place of birth, and was described as user-friendly and satisfying to work with. </a:t>
            </a:r>
            <a:endParaRPr lang="en-GB" dirty="0" smtClean="0"/>
          </a:p>
          <a:p>
            <a:pPr lvl="0"/>
            <a:endParaRPr lang="en-GB" dirty="0" smtClean="0"/>
          </a:p>
          <a:p>
            <a:pPr lvl="0"/>
            <a:r>
              <a:rPr lang="en-GB" dirty="0" smtClean="0"/>
              <a:t>Midwives </a:t>
            </a:r>
            <a:r>
              <a:rPr lang="en-GB" dirty="0"/>
              <a:t>suggested that they would like a way to provide the information in the leaflet to </a:t>
            </a:r>
            <a:r>
              <a:rPr lang="en-GB" b="1" dirty="0"/>
              <a:t>women who do not speak or read </a:t>
            </a:r>
            <a:r>
              <a:rPr lang="en-GB" b="1" dirty="0" smtClean="0"/>
              <a:t>English.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22813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Evaluation cont’d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435280" cy="4525963"/>
          </a:xfrm>
        </p:spPr>
        <p:txBody>
          <a:bodyPr/>
          <a:lstStyle/>
          <a:p>
            <a:pPr lvl="0"/>
            <a:r>
              <a:rPr lang="en-GB" dirty="0"/>
              <a:t>T</a:t>
            </a:r>
            <a:r>
              <a:rPr lang="en-GB" dirty="0" smtClean="0"/>
              <a:t>he </a:t>
            </a:r>
            <a:r>
              <a:rPr lang="en-GB" b="1" dirty="0"/>
              <a:t>script</a:t>
            </a:r>
            <a:r>
              <a:rPr lang="en-GB" dirty="0"/>
              <a:t> was often seen as unnecessary</a:t>
            </a:r>
            <a:r>
              <a:rPr lang="en-GB" dirty="0" smtClean="0"/>
              <a:t>.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P</a:t>
            </a:r>
            <a:r>
              <a:rPr lang="en-GB" dirty="0" smtClean="0"/>
              <a:t>lace </a:t>
            </a:r>
            <a:r>
              <a:rPr lang="en-GB" dirty="0"/>
              <a:t>of birth discussions were </a:t>
            </a:r>
            <a:r>
              <a:rPr lang="en-GB" b="1" dirty="0"/>
              <a:t>not always happening at 16 week appointments</a:t>
            </a:r>
            <a:r>
              <a:rPr lang="en-GB" dirty="0"/>
              <a:t>. Midwives felt that it was important to </a:t>
            </a:r>
            <a:r>
              <a:rPr lang="en-GB" dirty="0" smtClean="0"/>
              <a:t>tailor this.</a:t>
            </a:r>
          </a:p>
          <a:p>
            <a:pPr lvl="0"/>
            <a:endParaRPr lang="en-GB" dirty="0"/>
          </a:p>
          <a:p>
            <a:pPr lvl="0"/>
            <a:r>
              <a:rPr lang="en-GB" b="1" dirty="0"/>
              <a:t>Place of Birth Leads</a:t>
            </a:r>
            <a:r>
              <a:rPr lang="en-GB" dirty="0"/>
              <a:t> were seen as key to sustaining </a:t>
            </a:r>
            <a:r>
              <a:rPr lang="en-GB" dirty="0" smtClean="0"/>
              <a:t>implementation.</a:t>
            </a:r>
          </a:p>
          <a:p>
            <a:pPr lvl="0"/>
            <a:endParaRPr lang="en-GB" dirty="0"/>
          </a:p>
          <a:p>
            <a:pPr lvl="0"/>
            <a:r>
              <a:rPr lang="en-GB" b="1" dirty="0"/>
              <a:t>Some challenges </a:t>
            </a:r>
            <a:r>
              <a:rPr lang="en-GB" dirty="0"/>
              <a:t>were </a:t>
            </a:r>
            <a:r>
              <a:rPr lang="en-GB" dirty="0" smtClean="0"/>
              <a:t>time (</a:t>
            </a:r>
            <a:r>
              <a:rPr lang="en-GB" dirty="0"/>
              <a:t>most common), language barriers, women having already made up their mind about place of birth, cultural differences, and partners.</a:t>
            </a:r>
          </a:p>
          <a:p>
            <a:pPr lvl="0"/>
            <a:r>
              <a:rPr lang="en-GB" b="1" dirty="0"/>
              <a:t>Manager buy-in </a:t>
            </a:r>
            <a:r>
              <a:rPr lang="en-GB" dirty="0"/>
              <a:t>was seen as important for continuation of the implementation</a:t>
            </a:r>
            <a:r>
              <a:rPr lang="en-GB" dirty="0" smtClean="0"/>
              <a:t>.</a:t>
            </a:r>
          </a:p>
          <a:p>
            <a:pPr lvl="0"/>
            <a:endParaRPr lang="en-GB" dirty="0"/>
          </a:p>
          <a:p>
            <a:r>
              <a:rPr lang="en-GB" i="1" dirty="0"/>
              <a:t>Poor response </a:t>
            </a:r>
            <a:r>
              <a:rPr lang="en-GB" i="1" dirty="0" smtClean="0"/>
              <a:t>rate from women – more work needed.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4908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Today’s presentation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9001000" cy="4525963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/>
              <a:t>Work with Birmingham Women’s NHS Foundation Trust</a:t>
            </a:r>
          </a:p>
          <a:p>
            <a:pPr lvl="1"/>
            <a:endParaRPr lang="en-GB" sz="2800" dirty="0" smtClean="0"/>
          </a:p>
          <a:p>
            <a:pPr lvl="1"/>
            <a:r>
              <a:rPr lang="en-GB" sz="2800" dirty="0" smtClean="0"/>
              <a:t>Intervention to enhance place of birth discussions</a:t>
            </a:r>
          </a:p>
          <a:p>
            <a:pPr lvl="1"/>
            <a:r>
              <a:rPr lang="en-GB" sz="2800" dirty="0" smtClean="0"/>
              <a:t>Evaluation of intervention</a:t>
            </a:r>
          </a:p>
          <a:p>
            <a:pPr lvl="1"/>
            <a:r>
              <a:rPr lang="en-GB" sz="2800" dirty="0" smtClean="0"/>
              <a:t>Future plans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60410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Further roll-out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Refine package</a:t>
            </a:r>
          </a:p>
          <a:p>
            <a:r>
              <a:rPr lang="en-GB" sz="2800" dirty="0" smtClean="0"/>
              <a:t>Test in other locations, prove concept</a:t>
            </a:r>
          </a:p>
          <a:p>
            <a:r>
              <a:rPr lang="en-GB" sz="2800" dirty="0" smtClean="0"/>
              <a:t>Explore long term impact and sustainability</a:t>
            </a:r>
          </a:p>
          <a:p>
            <a:r>
              <a:rPr lang="en-GB" sz="2800" dirty="0" smtClean="0"/>
              <a:t>Reduce researcher involvement – cutting apron strings</a:t>
            </a:r>
          </a:p>
          <a:p>
            <a:r>
              <a:rPr lang="en-GB" sz="2800" dirty="0" smtClean="0"/>
              <a:t>Moving beyond trust boundaries to present choice across whole health economy</a:t>
            </a:r>
          </a:p>
          <a:p>
            <a:r>
              <a:rPr lang="en-GB" sz="2800" dirty="0" smtClean="0"/>
              <a:t>Tailoring to reflect local options</a:t>
            </a:r>
          </a:p>
          <a:p>
            <a:r>
              <a:rPr lang="en-GB" sz="2800" dirty="0" smtClean="0"/>
              <a:t>Linking with wider activity on increasing choice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2426254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1143000"/>
          </a:xfrm>
        </p:spPr>
        <p:txBody>
          <a:bodyPr/>
          <a:lstStyle/>
          <a:p>
            <a:pPr algn="ctr"/>
            <a:r>
              <a:rPr lang="en-GB" dirty="0" smtClean="0"/>
              <a:t>QUESTIONS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4294967295"/>
          </p:nvPr>
        </p:nvSpPr>
        <p:spPr>
          <a:xfrm>
            <a:off x="0" y="5367338"/>
            <a:ext cx="5486400" cy="804862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16488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Contact us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/>
          <a:lstStyle/>
          <a:p>
            <a:pPr marL="400050" lvl="1" indent="0">
              <a:buNone/>
            </a:pPr>
            <a:r>
              <a:rPr lang="en-GB" sz="2400" dirty="0" smtClean="0"/>
              <a:t>Theme Lead - Dr </a:t>
            </a:r>
            <a:r>
              <a:rPr lang="en-GB" sz="2400" dirty="0"/>
              <a:t>Sara </a:t>
            </a:r>
            <a:r>
              <a:rPr lang="en-GB" sz="2400" dirty="0" smtClean="0"/>
              <a:t>Kenyon</a:t>
            </a:r>
          </a:p>
          <a:p>
            <a:pPr marL="800100" lvl="2" indent="0">
              <a:buNone/>
            </a:pPr>
            <a:r>
              <a:rPr lang="en-GB" sz="2400" dirty="0" smtClean="0">
                <a:hlinkClick r:id="rId2"/>
              </a:rPr>
              <a:t>S.Kenyon@bham.ac.uk</a:t>
            </a:r>
            <a:endParaRPr lang="en-GB" sz="2400" dirty="0" smtClean="0"/>
          </a:p>
          <a:p>
            <a:pPr marL="400050" lvl="1" indent="0">
              <a:buNone/>
            </a:pPr>
            <a:endParaRPr lang="en-GB" sz="2400" dirty="0"/>
          </a:p>
          <a:p>
            <a:pPr marL="400050" lvl="1" indent="0">
              <a:buNone/>
            </a:pPr>
            <a:r>
              <a:rPr lang="en-GB" sz="2400" dirty="0" smtClean="0"/>
              <a:t>Clinical Research Fellow – Dr Beck Taylor</a:t>
            </a:r>
          </a:p>
          <a:p>
            <a:pPr marL="800100" lvl="2" indent="0">
              <a:buNone/>
            </a:pPr>
            <a:r>
              <a:rPr lang="en-GB" sz="2400" dirty="0" smtClean="0">
                <a:hlinkClick r:id="rId3"/>
              </a:rPr>
              <a:t>R.Taylor.3@bham.ac.uk</a:t>
            </a:r>
            <a:endParaRPr lang="en-GB" sz="2400" dirty="0" smtClean="0"/>
          </a:p>
          <a:p>
            <a:pPr marL="400050" lvl="1" indent="0">
              <a:buNone/>
            </a:pPr>
            <a:endParaRPr lang="en-GB" sz="2400" dirty="0"/>
          </a:p>
          <a:p>
            <a:pPr marL="400050" lvl="1" indent="0">
              <a:buNone/>
            </a:pPr>
            <a:r>
              <a:rPr lang="en-GB" sz="2400" dirty="0" smtClean="0"/>
              <a:t>Research Fellow - Dr </a:t>
            </a:r>
            <a:r>
              <a:rPr lang="en-GB" sz="2400" dirty="0"/>
              <a:t>Laura </a:t>
            </a:r>
            <a:r>
              <a:rPr lang="en-GB" sz="2400" dirty="0" smtClean="0"/>
              <a:t>Goodwin</a:t>
            </a:r>
          </a:p>
          <a:p>
            <a:pPr marL="800100" lvl="2" indent="0">
              <a:buNone/>
            </a:pPr>
            <a:r>
              <a:rPr lang="en-GB" sz="2400" dirty="0" smtClean="0">
                <a:hlinkClick r:id="rId4"/>
              </a:rPr>
              <a:t>L.Goodwin@bham.ac.uk</a:t>
            </a:r>
            <a:endParaRPr lang="en-GB" sz="2400" dirty="0" smtClean="0"/>
          </a:p>
          <a:p>
            <a:pPr marL="0" indent="0">
              <a:buNone/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168920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team at University of Birmingham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1760" y="2060848"/>
            <a:ext cx="6275040" cy="4065315"/>
          </a:xfrm>
        </p:spPr>
        <p:txBody>
          <a:bodyPr/>
          <a:lstStyle/>
          <a:p>
            <a:r>
              <a:rPr lang="en-GB" sz="2800" dirty="0" smtClean="0"/>
              <a:t>Sara Kenyon </a:t>
            </a:r>
          </a:p>
          <a:p>
            <a:r>
              <a:rPr lang="en-GB" sz="2800" dirty="0" smtClean="0"/>
              <a:t>Beck Taylor</a:t>
            </a:r>
          </a:p>
          <a:p>
            <a:r>
              <a:rPr lang="en-GB" sz="2800" dirty="0" smtClean="0"/>
              <a:t>Cathy Shneerson</a:t>
            </a:r>
          </a:p>
          <a:p>
            <a:r>
              <a:rPr lang="en-GB" sz="2800" dirty="0" smtClean="0"/>
              <a:t>Laura Goodwin</a:t>
            </a:r>
          </a:p>
          <a:p>
            <a:r>
              <a:rPr lang="en-GB" sz="2800" dirty="0" smtClean="0"/>
              <a:t>Albert </a:t>
            </a:r>
            <a:r>
              <a:rPr lang="en-GB" sz="2800" dirty="0" err="1" smtClean="0"/>
              <a:t>Farre</a:t>
            </a:r>
            <a:endParaRPr lang="en-GB" sz="2800" dirty="0" smtClean="0"/>
          </a:p>
          <a:p>
            <a:r>
              <a:rPr lang="en-GB" sz="2800" dirty="0" smtClean="0"/>
              <a:t>Ellie Jones</a:t>
            </a:r>
          </a:p>
          <a:p>
            <a:r>
              <a:rPr lang="en-GB" sz="2800" dirty="0" smtClean="0"/>
              <a:t>Jo Naylor-Smith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105838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BWNFT team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1600200"/>
            <a:ext cx="7283152" cy="4525963"/>
          </a:xfrm>
        </p:spPr>
        <p:txBody>
          <a:bodyPr/>
          <a:lstStyle/>
          <a:p>
            <a:r>
              <a:rPr lang="en-GB" sz="2800" dirty="0" smtClean="0"/>
              <a:t>Claire </a:t>
            </a:r>
            <a:r>
              <a:rPr lang="en-GB" sz="2800" dirty="0" err="1" smtClean="0"/>
              <a:t>Cheetham</a:t>
            </a:r>
            <a:r>
              <a:rPr lang="en-GB" sz="2800" dirty="0" smtClean="0"/>
              <a:t>, Community Matron</a:t>
            </a:r>
          </a:p>
          <a:p>
            <a:pPr marL="0" indent="0">
              <a:buNone/>
            </a:pPr>
            <a:endParaRPr lang="en-GB" sz="2800" dirty="0" smtClean="0"/>
          </a:p>
          <a:p>
            <a:r>
              <a:rPr lang="en-GB" sz="2800" dirty="0" smtClean="0"/>
              <a:t>Place of Birth Lead Midwives</a:t>
            </a:r>
          </a:p>
          <a:p>
            <a:pPr lvl="1"/>
            <a:r>
              <a:rPr lang="en-GB" sz="2800" dirty="0" smtClean="0"/>
              <a:t>Bubby </a:t>
            </a:r>
            <a:r>
              <a:rPr lang="en-GB" sz="2800" dirty="0" err="1" smtClean="0"/>
              <a:t>Nagra</a:t>
            </a:r>
            <a:endParaRPr lang="en-GB" sz="2800" dirty="0" smtClean="0"/>
          </a:p>
          <a:p>
            <a:pPr lvl="1"/>
            <a:r>
              <a:rPr lang="en-GB" sz="2800" dirty="0"/>
              <a:t>Charlotte Davies</a:t>
            </a:r>
          </a:p>
          <a:p>
            <a:pPr lvl="1"/>
            <a:r>
              <a:rPr lang="en-GB" sz="2800" dirty="0"/>
              <a:t>Debbie </a:t>
            </a:r>
            <a:r>
              <a:rPr lang="en-GB" sz="2800" dirty="0" err="1"/>
              <a:t>Mawby</a:t>
            </a:r>
            <a:endParaRPr lang="en-GB" sz="2800" dirty="0"/>
          </a:p>
          <a:p>
            <a:pPr lvl="1"/>
            <a:r>
              <a:rPr lang="en-GB" sz="2800" dirty="0" smtClean="0"/>
              <a:t>Helen Hands</a:t>
            </a:r>
          </a:p>
          <a:p>
            <a:pPr lvl="1"/>
            <a:r>
              <a:rPr lang="en-GB" sz="2800" dirty="0" smtClean="0"/>
              <a:t>Jane Duggan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641065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04664"/>
            <a:ext cx="7340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Choice of birth place – the problem</a:t>
            </a:r>
            <a:endParaRPr lang="en-GB" sz="36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9380" y="1340768"/>
            <a:ext cx="82931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Midwives’ role </a:t>
            </a:r>
            <a:r>
              <a:rPr lang="en-GB" dirty="0" smtClean="0"/>
              <a:t>is to </a:t>
            </a:r>
            <a:r>
              <a:rPr lang="en-GB" dirty="0"/>
              <a:t>provide women </a:t>
            </a:r>
            <a:r>
              <a:rPr lang="en-GB" dirty="0" smtClean="0"/>
              <a:t>with an </a:t>
            </a:r>
            <a:r>
              <a:rPr lang="en-GB" b="1" u="sng" dirty="0" smtClean="0"/>
              <a:t>informed choice </a:t>
            </a:r>
            <a:r>
              <a:rPr lang="en-GB" dirty="0"/>
              <a:t>of where to give </a:t>
            </a:r>
            <a:r>
              <a:rPr lang="en-GB" dirty="0" smtClean="0"/>
              <a:t>birth </a:t>
            </a:r>
          </a:p>
          <a:p>
            <a:endParaRPr lang="en-GB" sz="1200" dirty="0" smtClean="0"/>
          </a:p>
          <a:p>
            <a:r>
              <a:rPr lang="en-GB" sz="1200" dirty="0" smtClean="0"/>
              <a:t>NICE</a:t>
            </a:r>
            <a:r>
              <a:rPr lang="en-GB" sz="1200" dirty="0"/>
              <a:t>, </a:t>
            </a:r>
            <a:r>
              <a:rPr lang="en-GB" sz="1200" i="1" dirty="0"/>
              <a:t>Intrapartum Care: care of healthy women and their babies during childbirth</a:t>
            </a:r>
            <a:r>
              <a:rPr lang="en-GB" sz="1200" dirty="0"/>
              <a:t>, National Institute for Health and Care Excellence, Editor. 2014: London</a:t>
            </a:r>
            <a:r>
              <a:rPr lang="en-GB" sz="1200" dirty="0" smtClean="0"/>
              <a:t>.</a:t>
            </a:r>
          </a:p>
          <a:p>
            <a:r>
              <a:rPr lang="en-GB" sz="1200" dirty="0"/>
              <a:t>National Maternity Review, </a:t>
            </a:r>
            <a:r>
              <a:rPr lang="en-GB" sz="1200" i="1" dirty="0"/>
              <a:t>Better births: improving outcomes of maternity services in England. A five year forward view for maternity care</a:t>
            </a:r>
            <a:r>
              <a:rPr lang="en-GB" sz="1200" dirty="0"/>
              <a:t>. 2016: UK.</a:t>
            </a:r>
          </a:p>
          <a:p>
            <a:endParaRPr lang="en-GB" sz="1200" dirty="0" smtClean="0"/>
          </a:p>
          <a:p>
            <a:r>
              <a:rPr lang="en-GB" dirty="0" smtClean="0"/>
              <a:t>BUT…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Women </a:t>
            </a:r>
            <a:r>
              <a:rPr lang="en-GB" dirty="0"/>
              <a:t>often don’t know the full range of birth place options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Many </a:t>
            </a:r>
            <a:r>
              <a:rPr lang="en-GB" dirty="0"/>
              <a:t>women consider hospital birth the “default option” 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Some women (especially </a:t>
            </a:r>
            <a:r>
              <a:rPr lang="en-GB" dirty="0"/>
              <a:t>migrant </a:t>
            </a:r>
            <a:r>
              <a:rPr lang="en-GB" dirty="0" smtClean="0"/>
              <a:t>communities) are </a:t>
            </a:r>
            <a:r>
              <a:rPr lang="en-GB" dirty="0"/>
              <a:t>unaware </a:t>
            </a:r>
            <a:r>
              <a:rPr lang="en-GB" dirty="0" smtClean="0"/>
              <a:t>that homebirth </a:t>
            </a:r>
            <a:r>
              <a:rPr lang="en-GB" dirty="0"/>
              <a:t>is an </a:t>
            </a:r>
            <a:r>
              <a:rPr lang="en-GB" dirty="0" smtClean="0"/>
              <a:t>option</a:t>
            </a:r>
            <a:endParaRPr lang="en-GB" baseline="30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Media </a:t>
            </a:r>
            <a:r>
              <a:rPr lang="en-GB" dirty="0"/>
              <a:t>presentation of </a:t>
            </a:r>
            <a:r>
              <a:rPr lang="en-GB" dirty="0" smtClean="0"/>
              <a:t>childbirth/birthplace focuses on hospital and </a:t>
            </a:r>
            <a:r>
              <a:rPr lang="en-GB" dirty="0" err="1" smtClean="0"/>
              <a:t>obsetric</a:t>
            </a:r>
            <a:r>
              <a:rPr lang="en-GB" dirty="0" smtClean="0"/>
              <a:t>-led settings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r>
              <a:rPr lang="en-GB" sz="1200" dirty="0" err="1"/>
              <a:t>Coxon</a:t>
            </a:r>
            <a:r>
              <a:rPr lang="en-GB" sz="1200" dirty="0"/>
              <a:t> K, </a:t>
            </a:r>
            <a:r>
              <a:rPr lang="en-GB" sz="1200" dirty="0" err="1"/>
              <a:t>Sandall</a:t>
            </a:r>
            <a:r>
              <a:rPr lang="en-GB" sz="1200" dirty="0"/>
              <a:t> J, and </a:t>
            </a:r>
            <a:r>
              <a:rPr lang="en-GB" sz="1200" dirty="0" err="1"/>
              <a:t>Fulop</a:t>
            </a:r>
            <a:r>
              <a:rPr lang="en-GB" sz="1200" dirty="0"/>
              <a:t> N.J, </a:t>
            </a:r>
            <a:r>
              <a:rPr lang="en-GB" sz="1200" i="1" dirty="0"/>
              <a:t>To what extent are women free to choose where to give birth? How discourses of risk, blame and responsibility influence birth place decisions.</a:t>
            </a:r>
            <a:r>
              <a:rPr lang="en-GB" sz="1200" dirty="0"/>
              <a:t> Health, Risk &amp; Society 2014. </a:t>
            </a:r>
            <a:r>
              <a:rPr lang="en-GB" sz="1200" b="1" dirty="0"/>
              <a:t>16</a:t>
            </a:r>
            <a:r>
              <a:rPr lang="en-GB" sz="1200" dirty="0"/>
              <a:t>(1): p. 52-67</a:t>
            </a:r>
            <a:r>
              <a:rPr lang="en-GB" dirty="0" smtClean="0"/>
              <a:t>.</a:t>
            </a:r>
          </a:p>
          <a:p>
            <a:r>
              <a:rPr lang="en-GB" sz="1200" dirty="0"/>
              <a:t>Naylor-Smith, J., </a:t>
            </a:r>
            <a:r>
              <a:rPr lang="en-GB" sz="1200" i="1" dirty="0"/>
              <a:t>What are women’s views on homebirth? A study to inform the development of practical strategies that will promote birth at home as a choice for low-risk, multiparous women</a:t>
            </a:r>
            <a:r>
              <a:rPr lang="en-GB" sz="1200" dirty="0"/>
              <a:t>. 2014, University of Birmingham: Birmingham.</a:t>
            </a:r>
            <a:endParaRPr lang="en-GB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57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n-GB" dirty="0" smtClean="0"/>
              <a:t>Why aren’t all women offered choice?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95536" y="1484784"/>
            <a:ext cx="82089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Our </a:t>
            </a:r>
            <a:r>
              <a:rPr lang="en-GB" dirty="0"/>
              <a:t>systematic </a:t>
            </a:r>
            <a:r>
              <a:rPr lang="en-GB" dirty="0" smtClean="0"/>
              <a:t>review suggests variation </a:t>
            </a:r>
            <a:r>
              <a:rPr lang="en-GB" dirty="0"/>
              <a:t>in what midwives told women </a:t>
            </a:r>
            <a:r>
              <a:rPr lang="en-GB" dirty="0" smtClean="0"/>
              <a:t>about </a:t>
            </a:r>
            <a:r>
              <a:rPr lang="en-GB" dirty="0"/>
              <a:t>their place of birth </a:t>
            </a:r>
            <a:r>
              <a:rPr lang="en-GB" dirty="0" smtClean="0"/>
              <a:t>options</a:t>
            </a:r>
            <a:endParaRPr lang="en-GB" dirty="0"/>
          </a:p>
          <a:p>
            <a:endParaRPr lang="en-GB" sz="1200" dirty="0" smtClean="0"/>
          </a:p>
          <a:p>
            <a:pPr lvl="1"/>
            <a:r>
              <a:rPr lang="en-GB" dirty="0" smtClean="0"/>
              <a:t>Due to: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O</a:t>
            </a:r>
            <a:r>
              <a:rPr lang="en-GB" dirty="0" smtClean="0"/>
              <a:t>rganisational pressures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P</a:t>
            </a:r>
            <a:r>
              <a:rPr lang="en-GB" dirty="0" smtClean="0"/>
              <a:t>rofessional norms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I</a:t>
            </a:r>
            <a:r>
              <a:rPr lang="en-GB" dirty="0" smtClean="0"/>
              <a:t>nadequate knowledge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Lack of confidence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Influence </a:t>
            </a:r>
            <a:r>
              <a:rPr lang="en-GB" dirty="0"/>
              <a:t>of </a:t>
            </a:r>
            <a:r>
              <a:rPr lang="en-GB" dirty="0" smtClean="0"/>
              <a:t>colleagues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Personal beliefs and experiences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Variation in service availability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Medical or sociological outlook</a:t>
            </a:r>
          </a:p>
          <a:p>
            <a:endParaRPr lang="en-GB" dirty="0" smtClean="0"/>
          </a:p>
          <a:p>
            <a:r>
              <a:rPr lang="en-GB" sz="1200" dirty="0"/>
              <a:t>Henshall, C., B. Taylor, and S. Kenyon, </a:t>
            </a:r>
            <a:r>
              <a:rPr lang="en-GB" sz="1200" i="1" dirty="0"/>
              <a:t>A Systematic Review to examine the Evidence regarding Discussions by Midwives, with Women, around their options for where to give Birth.</a:t>
            </a:r>
            <a:r>
              <a:rPr lang="en-GB" sz="1200" dirty="0"/>
              <a:t> BMC Pregnancy and Childbirth, 2016. </a:t>
            </a:r>
            <a:r>
              <a:rPr lang="en-GB" sz="1200" b="1" dirty="0"/>
              <a:t>16</a:t>
            </a:r>
            <a:r>
              <a:rPr lang="en-GB" sz="1200" dirty="0"/>
              <a:t>(53).</a:t>
            </a:r>
            <a:endParaRPr lang="en-GB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922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Mission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983" y="2132856"/>
            <a:ext cx="8229600" cy="2880320"/>
          </a:xfrm>
        </p:spPr>
        <p:txBody>
          <a:bodyPr/>
          <a:lstStyle/>
          <a:p>
            <a:pPr marL="0" indent="0" algn="ctr">
              <a:buNone/>
            </a:pPr>
            <a:r>
              <a:rPr lang="en-GB" sz="3600" dirty="0" smtClean="0"/>
              <a:t>To promote a </a:t>
            </a:r>
            <a:r>
              <a:rPr lang="en-GB" sz="3600" b="1" u="sng" dirty="0" smtClean="0"/>
              <a:t>genuine choice </a:t>
            </a:r>
            <a:r>
              <a:rPr lang="en-GB" sz="3600" dirty="0"/>
              <a:t>of birth setting for </a:t>
            </a:r>
            <a:r>
              <a:rPr lang="en-GB" sz="3600" dirty="0" smtClean="0"/>
              <a:t>women</a:t>
            </a:r>
          </a:p>
          <a:p>
            <a:pPr marL="0" indent="0" algn="ctr">
              <a:buNone/>
            </a:pPr>
            <a:endParaRPr lang="en-GB" sz="3200" dirty="0"/>
          </a:p>
          <a:p>
            <a:pPr marL="0" indent="0" algn="ctr">
              <a:buNone/>
            </a:pPr>
            <a:r>
              <a:rPr lang="en-GB" sz="2400" dirty="0" smtClean="0"/>
              <a:t>(NB not just </a:t>
            </a:r>
            <a:r>
              <a:rPr lang="en-GB" sz="2400" dirty="0"/>
              <a:t>promoting </a:t>
            </a:r>
            <a:r>
              <a:rPr lang="en-GB" sz="2400" dirty="0" smtClean="0"/>
              <a:t>homebirth)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183504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Place of Birth Study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496944" cy="4176464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/>
              <a:t>Study Aim:</a:t>
            </a:r>
          </a:p>
          <a:p>
            <a:pPr marL="0" indent="0">
              <a:buNone/>
            </a:pPr>
            <a:r>
              <a:rPr lang="en-GB" sz="1800" dirty="0" smtClean="0"/>
              <a:t>To design </a:t>
            </a:r>
            <a:r>
              <a:rPr lang="en-GB" sz="1800" dirty="0"/>
              <a:t>an intervention </a:t>
            </a:r>
            <a:r>
              <a:rPr lang="en-GB" sz="1800" dirty="0" smtClean="0"/>
              <a:t>package to improve </a:t>
            </a:r>
            <a:r>
              <a:rPr lang="en-GB" sz="1800" dirty="0"/>
              <a:t>the quality of the discussion between midwives and women </a:t>
            </a:r>
            <a:r>
              <a:rPr lang="en-GB" sz="1800" dirty="0" smtClean="0"/>
              <a:t>around place of birth options.</a:t>
            </a:r>
            <a:endParaRPr lang="en-GB" sz="1800" dirty="0"/>
          </a:p>
          <a:p>
            <a:endParaRPr lang="en-GB" sz="1700" dirty="0"/>
          </a:p>
          <a:p>
            <a:pPr marL="0" indent="0">
              <a:buNone/>
            </a:pPr>
            <a:r>
              <a:rPr lang="en-GB" b="1" dirty="0" smtClean="0"/>
              <a:t>Methods:</a:t>
            </a:r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Six focus groups with </a:t>
            </a:r>
            <a:r>
              <a:rPr lang="en-GB" sz="1800" dirty="0" smtClean="0"/>
              <a:t>midwives, covering all community and home birth teams</a:t>
            </a:r>
          </a:p>
          <a:p>
            <a:pPr marL="0" indent="0">
              <a:buNone/>
            </a:pPr>
            <a:r>
              <a:rPr lang="en-GB" sz="1800" dirty="0"/>
              <a:t>	</a:t>
            </a:r>
            <a:r>
              <a:rPr lang="en-GB" sz="1800" dirty="0" smtClean="0"/>
              <a:t>-  Explored </a:t>
            </a:r>
            <a:r>
              <a:rPr lang="en-GB" sz="1800" dirty="0"/>
              <a:t>the barriers to carrying out place of birth discussions with </a:t>
            </a:r>
            <a:r>
              <a:rPr lang="en-GB" sz="1800" dirty="0" smtClean="0"/>
              <a:t>	 	   women.</a:t>
            </a:r>
          </a:p>
          <a:p>
            <a:pPr marL="0" indent="0">
              <a:buNone/>
            </a:pPr>
            <a:r>
              <a:rPr lang="en-GB" sz="1800" dirty="0"/>
              <a:t>	</a:t>
            </a:r>
            <a:r>
              <a:rPr lang="en-GB" sz="1800" dirty="0" smtClean="0"/>
              <a:t>-  Used COM-B theory to understand influences on midwives’ behaviour.</a:t>
            </a:r>
          </a:p>
          <a:p>
            <a:pPr marL="0" indent="0">
              <a:buNone/>
            </a:pPr>
            <a:endParaRPr lang="en-GB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Three workshops with midwives and women </a:t>
            </a:r>
          </a:p>
          <a:p>
            <a:pPr marL="0" indent="0">
              <a:buNone/>
            </a:pPr>
            <a:r>
              <a:rPr lang="en-GB" sz="1800" dirty="0"/>
              <a:t>	</a:t>
            </a:r>
            <a:r>
              <a:rPr lang="en-GB" sz="1800" dirty="0" smtClean="0"/>
              <a:t>-   Agreed </a:t>
            </a:r>
            <a:r>
              <a:rPr lang="en-GB" sz="1800" dirty="0"/>
              <a:t>priority areas for </a:t>
            </a:r>
            <a:r>
              <a:rPr lang="en-GB" sz="1800" dirty="0" smtClean="0"/>
              <a:t>change</a:t>
            </a:r>
          </a:p>
          <a:p>
            <a:pPr marL="0" indent="0">
              <a:buNone/>
            </a:pPr>
            <a:r>
              <a:rPr lang="en-GB" sz="1800" dirty="0"/>
              <a:t>	</a:t>
            </a:r>
            <a:r>
              <a:rPr lang="en-GB" sz="1800" dirty="0" smtClean="0"/>
              <a:t>-   Created </a:t>
            </a:r>
            <a:r>
              <a:rPr lang="en-GB" sz="1800" dirty="0"/>
              <a:t>an intervention package </a:t>
            </a:r>
            <a:r>
              <a:rPr lang="en-GB" sz="1800" dirty="0" smtClean="0"/>
              <a:t>to standardise </a:t>
            </a:r>
            <a:r>
              <a:rPr lang="en-GB" sz="1800" dirty="0"/>
              <a:t>the quality of these </a:t>
            </a:r>
            <a:r>
              <a:rPr lang="en-GB" sz="1800" dirty="0" smtClean="0"/>
              <a:t>		    discussions, incorporating theory-based techniques. </a:t>
            </a:r>
            <a:endParaRPr lang="en-GB" sz="1800" dirty="0"/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645156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Place of Birth Study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752528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/>
              <a:t>Results:</a:t>
            </a:r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Study participants (n=63) agreed that standardised information on the safety, intervention and transfer rates </a:t>
            </a:r>
            <a:r>
              <a:rPr lang="en-GB" sz="1600" dirty="0" smtClean="0"/>
              <a:t>was </a:t>
            </a:r>
            <a:r>
              <a:rPr lang="en-GB" sz="1600" dirty="0"/>
              <a:t>required</a:t>
            </a:r>
            <a:r>
              <a:rPr lang="en-GB" sz="1600" dirty="0" smtClean="0"/>
              <a:t>.</a:t>
            </a:r>
          </a:p>
          <a:p>
            <a:pPr marL="0" indent="0">
              <a:buNone/>
            </a:pPr>
            <a:endParaRPr lang="en-GB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We assessed </a:t>
            </a:r>
            <a:r>
              <a:rPr lang="en-GB" sz="1600" dirty="0" smtClean="0"/>
              <a:t>midwife knowledge </a:t>
            </a:r>
            <a:r>
              <a:rPr lang="en-GB" sz="1600" dirty="0"/>
              <a:t>of safety and intervention rates in different settings for low risk women. Average score was on this test were 5.4/10, with self-rated </a:t>
            </a:r>
            <a:r>
              <a:rPr lang="en-GB" sz="1600" dirty="0" smtClean="0"/>
              <a:t>midwife confidence 7.2/10. </a:t>
            </a:r>
          </a:p>
          <a:p>
            <a:pPr marL="0" indent="0">
              <a:buNone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An </a:t>
            </a:r>
            <a:r>
              <a:rPr lang="en-GB" sz="1600" dirty="0"/>
              <a:t>intervention package was </a:t>
            </a:r>
            <a:r>
              <a:rPr lang="en-GB" sz="1600" b="1" u="sng" dirty="0"/>
              <a:t>co-produced </a:t>
            </a:r>
            <a:r>
              <a:rPr lang="en-GB" sz="1600" dirty="0"/>
              <a:t>by midwives at BWNFT and </a:t>
            </a:r>
            <a:r>
              <a:rPr lang="en-GB" sz="1600" dirty="0" smtClean="0"/>
              <a:t>researchers – it had to be short, focused, and do-able.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9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0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This </a:t>
            </a:r>
            <a:r>
              <a:rPr lang="en-GB" sz="1600" dirty="0"/>
              <a:t>package included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GB" sz="1600" dirty="0" smtClean="0"/>
              <a:t>A training </a:t>
            </a:r>
            <a:r>
              <a:rPr lang="en-GB" sz="1600" dirty="0"/>
              <a:t>update </a:t>
            </a:r>
            <a:r>
              <a:rPr lang="en-GB" sz="1600" dirty="0" smtClean="0"/>
              <a:t>session </a:t>
            </a:r>
            <a:r>
              <a:rPr lang="en-GB" sz="1600" dirty="0"/>
              <a:t>for midwives on place of birth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GB" sz="1600" dirty="0" smtClean="0"/>
              <a:t>A </a:t>
            </a:r>
            <a:r>
              <a:rPr lang="en-GB" sz="1600" dirty="0"/>
              <a:t>place of birth leaflet </a:t>
            </a:r>
            <a:r>
              <a:rPr lang="en-GB" sz="1600" dirty="0" smtClean="0"/>
              <a:t>and script to </a:t>
            </a:r>
            <a:r>
              <a:rPr lang="en-GB" sz="1600" dirty="0"/>
              <a:t>support conversations with women 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GB" sz="1600" dirty="0"/>
              <a:t>L</a:t>
            </a:r>
            <a:r>
              <a:rPr lang="en-GB" sz="1600" dirty="0" smtClean="0"/>
              <a:t>eadership </a:t>
            </a:r>
            <a:r>
              <a:rPr lang="en-GB" sz="1600" dirty="0"/>
              <a:t>and ongoing support through regular team </a:t>
            </a:r>
            <a:r>
              <a:rPr lang="en-GB" sz="1600" dirty="0" smtClean="0"/>
              <a:t>meetings and appointment of a Place of Birth Lead</a:t>
            </a:r>
            <a:endParaRPr lang="en-GB" sz="1600" dirty="0"/>
          </a:p>
          <a:p>
            <a:pPr marL="0" indent="0">
              <a:buNone/>
            </a:pPr>
            <a:endParaRPr lang="en-GB" sz="1100" dirty="0" smtClean="0"/>
          </a:p>
        </p:txBody>
      </p:sp>
    </p:spTree>
    <p:extLst>
      <p:ext uri="{BB962C8B-B14F-4D97-AF65-F5344CB8AC3E}">
        <p14:creationId xmlns:p14="http://schemas.microsoft.com/office/powerpoint/2010/main" val="2537762208"/>
      </p:ext>
    </p:extLst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0070C0"/>
      </a:accent2>
      <a:accent3>
        <a:srgbClr val="009999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1470</TotalTime>
  <Words>1165</Words>
  <Application>Microsoft Office PowerPoint</Application>
  <PresentationFormat>On-screen Show (4:3)</PresentationFormat>
  <Paragraphs>161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1_Default Design</vt:lpstr>
      <vt:lpstr>PowerPoint Presentation</vt:lpstr>
      <vt:lpstr>Today’s presentation</vt:lpstr>
      <vt:lpstr>Our team at University of Birmingham</vt:lpstr>
      <vt:lpstr>BWNFT team</vt:lpstr>
      <vt:lpstr>PowerPoint Presentation</vt:lpstr>
      <vt:lpstr>Why aren’t all women offered choice?</vt:lpstr>
      <vt:lpstr>Our Mission</vt:lpstr>
      <vt:lpstr>Place of Birth Study</vt:lpstr>
      <vt:lpstr>Place of Birth Study</vt:lpstr>
      <vt:lpstr>PoB Package 1) Update Session (not training!)</vt:lpstr>
      <vt:lpstr>Example from the update slides…</vt:lpstr>
      <vt:lpstr>PoB Package 2) Leaflets (nullip)</vt:lpstr>
      <vt:lpstr>PoB Package 2) Leaflets (multip)</vt:lpstr>
      <vt:lpstr>PoB Package – 2) Script</vt:lpstr>
      <vt:lpstr>PoB Package 3) Leadership and support</vt:lpstr>
      <vt:lpstr>Evaluation at BWFNT</vt:lpstr>
      <vt:lpstr>Evaluation findings </vt:lpstr>
      <vt:lpstr>Evaluation findings cont’d</vt:lpstr>
      <vt:lpstr>Evaluation cont’d</vt:lpstr>
      <vt:lpstr>Further roll-out</vt:lpstr>
      <vt:lpstr>QUESTIONS</vt:lpstr>
      <vt:lpstr>Contact us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NIHR CLAHRC for the  West Midlands</dc:title>
  <dc:creator>SartorJM</dc:creator>
  <cp:lastModifiedBy>Faye Anderton</cp:lastModifiedBy>
  <cp:revision>58</cp:revision>
  <cp:lastPrinted>2014-01-28T09:10:22Z</cp:lastPrinted>
  <dcterms:created xsi:type="dcterms:W3CDTF">2013-11-18T14:14:47Z</dcterms:created>
  <dcterms:modified xsi:type="dcterms:W3CDTF">2016-11-10T08:14:11Z</dcterms:modified>
</cp:coreProperties>
</file>