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066-F871-4D84-A135-02C1F2FA166E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2947-A203-426D-9CDB-D73D7CCAD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3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6066-F871-4D84-A135-02C1F2FA166E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2947-A203-426D-9CDB-D73D7CCAD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9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The women who died 2009-12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Confidential Enquiry Assessors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Sepsis Confidential Enquiry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Maternal Deaths - Definitions</a:t>
            </a:r>
            <a:endParaRPr lang="en-GB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0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Presentation of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8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MBRRACE-UK: Surveillance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Notifications for 2009-12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4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death rate 2003-12</a:t>
            </a:r>
            <a:br>
              <a:rPr lang="en-GB" smtClean="0"/>
            </a:br>
            <a:r>
              <a:rPr lang="en-GB" sz="1800" smtClean="0">
                <a:solidFill>
                  <a:schemeClr val="tx1"/>
                </a:solidFill>
              </a:rPr>
              <a:t>(Three year rolling averages)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8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death rate 2003-12</a:t>
            </a:r>
            <a:br>
              <a:rPr lang="en-GB" smtClean="0"/>
            </a:br>
            <a:r>
              <a:rPr lang="en-GB" sz="2000" smtClean="0">
                <a:solidFill>
                  <a:schemeClr val="tx1"/>
                </a:solidFill>
              </a:rPr>
              <a:t>(Three year rolling averages)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death rate 2003-12</a:t>
            </a:r>
            <a:br>
              <a:rPr lang="en-GB" smtClean="0"/>
            </a:br>
            <a:r>
              <a:rPr lang="en-GB" sz="2000" smtClean="0">
                <a:solidFill>
                  <a:schemeClr val="tx1"/>
                </a:solidFill>
              </a:rPr>
              <a:t>(Three year rolling averages)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2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7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death rate 1985-2011</a:t>
            </a:r>
            <a:br>
              <a:rPr lang="en-GB" smtClean="0"/>
            </a:br>
            <a:r>
              <a:rPr lang="en-GB" sz="2000" smtClean="0">
                <a:solidFill>
                  <a:schemeClr val="tx1"/>
                </a:solidFill>
              </a:rPr>
              <a:t>(Three year periods)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9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1985-2011</a:t>
            </a:r>
            <a:br>
              <a:rPr lang="en-GB" smtClean="0"/>
            </a:br>
            <a:r>
              <a:rPr lang="en-GB" sz="2000" smtClean="0">
                <a:solidFill>
                  <a:schemeClr val="tx1"/>
                </a:solidFill>
              </a:rPr>
              <a:t>(Three year periods)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3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1985-2011</a:t>
            </a:r>
            <a:br>
              <a:rPr lang="en-GB" smtClean="0"/>
            </a:br>
            <a:r>
              <a:rPr lang="en-GB" sz="2000" smtClean="0">
                <a:solidFill>
                  <a:schemeClr val="tx1"/>
                </a:solidFill>
              </a:rPr>
              <a:t>(Three year periods)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4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International comparisons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59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in the Netherlands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in the UK and the Netherlands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1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in the UK, France and the Netherlands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04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International comparative maternal mortality ratio (MMR)*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11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maternal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39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maternal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New activities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42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direct maternal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7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deaths from genital tract sepsis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22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Sepsis – all causes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68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Influenza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indirect maternal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3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Psychiatric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2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Late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52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0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area of residence (IMD quintile)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36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ethnic group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5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work – maternal morbidity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05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according to country of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48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96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60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12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survived: septic shock associated with pregnancy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41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Selected characteristics of women who survived septic shock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4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Results: Confidential enquiries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9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assessments completed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93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clinicians reports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8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assessment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9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assessment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2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Narrative versus Evidence-Based Medicine—And, Not Or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9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1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81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MBRRACE-UK: 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6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Reporting of maternal deaths - 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identification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smtClean="0"/>
              <a:t>MBRRACE–UK Methods</a:t>
            </a:r>
            <a:endParaRPr lang="en-GB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4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On-screen Show (4:3)</PresentationFormat>
  <Paragraphs>53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The women who died 2009-12</vt:lpstr>
      <vt:lpstr>PowerPoint Presentation</vt:lpstr>
      <vt:lpstr>New activities</vt:lpstr>
      <vt:lpstr>New work – maternal morbidity</vt:lpstr>
      <vt:lpstr>Maternal Morbidity and Mortality  Annual Report Topics</vt:lpstr>
      <vt:lpstr>MBRRACE-UK: Methods</vt:lpstr>
      <vt:lpstr>Reporting of maternal deaths - UK</vt:lpstr>
      <vt:lpstr>Additional identification</vt:lpstr>
      <vt:lpstr>MBRRACE–UK Methods</vt:lpstr>
      <vt:lpstr>Confidential Enquiry Assessors</vt:lpstr>
      <vt:lpstr>Sepsis Confidential Enquiry</vt:lpstr>
      <vt:lpstr>Maternal Deaths - Definitions</vt:lpstr>
      <vt:lpstr>Presentation of results</vt:lpstr>
      <vt:lpstr>MBRRACE-UK: Surveillance results</vt:lpstr>
      <vt:lpstr>Notifications for 2009-12</vt:lpstr>
      <vt:lpstr>The women who died</vt:lpstr>
      <vt:lpstr>Maternal death rate 2003-12 (Three year rolling averages)</vt:lpstr>
      <vt:lpstr>Maternal death rate 2003-12 (Three year rolling averages)</vt:lpstr>
      <vt:lpstr>Maternal death rate 2003-12 (Three year rolling averages)</vt:lpstr>
      <vt:lpstr>Maternal death rate 1985-2011 (Three year periods)</vt:lpstr>
      <vt:lpstr>Direct maternal deaths 1985-2011 (Three year periods)</vt:lpstr>
      <vt:lpstr>Indirect maternal deaths 1985-2011 (Three year periods)</vt:lpstr>
      <vt:lpstr>International comparisons</vt:lpstr>
      <vt:lpstr>Maternal mortality in the Netherlands</vt:lpstr>
      <vt:lpstr>Maternal mortality in the UK and the Netherlands</vt:lpstr>
      <vt:lpstr>Maternal mortality in the UK, France and the Netherlands</vt:lpstr>
      <vt:lpstr>International comparative maternal mortality ratio (MMR)*</vt:lpstr>
      <vt:lpstr>Causes of maternal death</vt:lpstr>
      <vt:lpstr>Causes of maternal death</vt:lpstr>
      <vt:lpstr>Causes of direct maternal death</vt:lpstr>
      <vt:lpstr>Maternal deaths from genital tract sepsis</vt:lpstr>
      <vt:lpstr>Sepsis – all causes</vt:lpstr>
      <vt:lpstr>Influenza</vt:lpstr>
      <vt:lpstr>Causes of indirect maternal death</vt:lpstr>
      <vt:lpstr>Psychiatric deaths</vt:lpstr>
      <vt:lpstr>Late deaths</vt:lpstr>
      <vt:lpstr>Maternal mortality rate by age</vt:lpstr>
      <vt:lpstr>Maternal mortality rate by area of residence (IMD quintile)</vt:lpstr>
      <vt:lpstr>Maternal mortality rate by ethnic group</vt:lpstr>
      <vt:lpstr>Maternal mortality rate according to country of birth</vt:lpstr>
      <vt:lpstr>Other characteristics of women who died</vt:lpstr>
      <vt:lpstr>Other characteristics of women who died</vt:lpstr>
      <vt:lpstr>Antenatal care</vt:lpstr>
      <vt:lpstr>The women who survived: septic shock associated with pregnancy</vt:lpstr>
      <vt:lpstr>Selected characteristics of women who survived septic shock </vt:lpstr>
      <vt:lpstr>Results: Confidential enquiries</vt:lpstr>
      <vt:lpstr>Case assessments completed</vt:lpstr>
      <vt:lpstr>Local clinicians reports</vt:lpstr>
      <vt:lpstr>Overall assessment of care</vt:lpstr>
      <vt:lpstr>Overall assessment of care</vt:lpstr>
      <vt:lpstr>Narrative versus Evidence-Based Medicine—And, Not Or</vt:lpstr>
      <vt:lpstr>Summary</vt:lpstr>
      <vt:lpstr>Key messages - 1</vt:lpstr>
      <vt:lpstr>Key messages - 2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women who died 2009-12</dc:title>
  <dc:creator>jkurinczuk</dc:creator>
  <cp:lastModifiedBy>jkurinczuk</cp:lastModifiedBy>
  <cp:revision>1</cp:revision>
  <dcterms:created xsi:type="dcterms:W3CDTF">2015-06-26T14:16:07Z</dcterms:created>
  <dcterms:modified xsi:type="dcterms:W3CDTF">2015-06-26T14:16:07Z</dcterms:modified>
</cp:coreProperties>
</file>