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34" r:id="rId2"/>
    <p:sldId id="335" r:id="rId3"/>
    <p:sldId id="336" r:id="rId4"/>
    <p:sldId id="337" r:id="rId5"/>
    <p:sldId id="283" r:id="rId6"/>
    <p:sldId id="338" r:id="rId7"/>
    <p:sldId id="331" r:id="rId8"/>
    <p:sldId id="332" r:id="rId9"/>
    <p:sldId id="289" r:id="rId10"/>
    <p:sldId id="339" r:id="rId11"/>
    <p:sldId id="340" r:id="rId12"/>
    <p:sldId id="290" r:id="rId13"/>
    <p:sldId id="329" r:id="rId14"/>
    <p:sldId id="341" r:id="rId15"/>
    <p:sldId id="295" r:id="rId16"/>
    <p:sldId id="297" r:id="rId17"/>
    <p:sldId id="298" r:id="rId18"/>
    <p:sldId id="342" r:id="rId19"/>
    <p:sldId id="343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1D7E"/>
    <a:srgbClr val="C9A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2" autoAdjust="0"/>
    <p:restoredTop sz="94718" autoAdjust="0"/>
  </p:normalViewPr>
  <p:slideViewPr>
    <p:cSldViewPr>
      <p:cViewPr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27741-43B5-47E3-9B58-367CF0947734}" type="datetimeFigureOut">
              <a:rPr lang="en-GB" smtClean="0"/>
              <a:t>28/07/2015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3727D-1219-4D2A-9357-42C59D711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36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B0674-1511-404B-BF47-173D5F867FA6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50EE6-5C11-492B-8CE2-29C8C7FEDF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76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60FF2-1DAB-4C3C-9092-1C88B3EE29DD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8EE5E-45E3-4F17-BC4B-98CC6795E5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12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B2FBF-A450-4AE9-B180-52521167C1C5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DB92-69CF-4762-9E97-CDDBB0878A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84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FBDE-3F7D-432B-85D2-E28088163AE6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B9FEB-892D-470E-97E9-827DFB7331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9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52A12-9B0A-44EB-8450-4E7A4791B1A6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DEC67-1DD9-4414-A988-354784C69E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70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6A15F-C3E5-4DFC-9C59-1506D5FA6DBB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AD0B9-79C2-4B13-9083-D6EEAACB4D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8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95CF8-20CD-4ABA-8D85-DB8D3499DC57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449A1-73FB-415A-9612-671C94AA8C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98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8627C-52BF-4D65-A1A5-F9BC0887DF70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DA375-1122-4C7C-A879-AB8455095D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522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09B19-21EB-4AFC-96D9-90DB024A9D41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C8EE7-EBB9-4A83-B590-8BE8EE5E3A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44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E2537-900D-4700-93A0-809D1DBE81B3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8B992-78F7-42F6-8AB6-79C92798B0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95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1E10C-DE7D-41BC-B0BF-53247155DE32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E5D7B-863A-4B0F-8395-4C84C1821F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1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03B4C8A-C2FD-4A2B-A38F-8B8275211E9D}" type="datetimeFigureOut">
              <a:rPr lang="en-GB"/>
              <a:pPr>
                <a:defRPr/>
              </a:pPr>
              <a:t>28/07/2015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00083BC-AEEE-49B2-B370-A303D36EA2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X:\Health Sciences\TIMMS\MBRRACE-UK\Presentations\10th June 2015 RCOG perinatal surveillance launch\slide set for local teams\for upload to website\slide images main analysis MBRRACE UK perinatal mortality report 2015\Slid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86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62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X:\Health Sciences\TIMMS\MBRRACE-UK\Presentations\10th June 2015 RCOG perinatal surveillance launch\slide set for local teams\for upload to website\slide images main analysis MBRRACE UK perinatal mortality report 2015\Slide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31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6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X:\Health Sciences\TIMMS\MBRRACE-UK\Presentations\10th June 2015 RCOG perinatal surveillance launch\slide set for local teams\for upload to website\slide images main analysis MBRRACE UK perinatal mortality report 2015\Slid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1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4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uol.le.ac.uk\root\staff\home\b\bm18\My Documents\MBRRACE methods paper\Analysis\Animated 2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52000"/>
            <a:ext cx="7620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altLang="en-US" sz="3600" dirty="0" smtClean="0">
                <a:solidFill>
                  <a:srgbClr val="7030A0"/>
                </a:solidFill>
              </a:rPr>
              <a:t>‘Stabilised’ mortality rates for commissioning organisations</a:t>
            </a:r>
          </a:p>
        </p:txBody>
      </p:sp>
      <p:pic>
        <p:nvPicPr>
          <p:cNvPr id="11266" name="Picture 2" descr="X:\Health Sciences\TIMMS\MBRRACE-UK\admin\Stationery\Logo - Summer 2014\MBRRACE-UK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10769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uol.le.ac.uk\root\staff\home\b\bm18\My Documents\MBRRACE methods paper\Analysis\Animated 3a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52000"/>
            <a:ext cx="7620001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\\uol.le.ac.uk\root\staff\home\b\bm18\My Documents\MBRRACE methods paper\Analysis\Animated 3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52000"/>
            <a:ext cx="7620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altLang="en-US" sz="3600" dirty="0" smtClean="0">
                <a:solidFill>
                  <a:srgbClr val="7030A0"/>
                </a:solidFill>
              </a:rPr>
              <a:t>‘Stabilised’ mortality rates for commissioning organisations</a:t>
            </a:r>
          </a:p>
        </p:txBody>
      </p:sp>
      <p:pic>
        <p:nvPicPr>
          <p:cNvPr id="12290" name="Picture 2" descr="X:\Health Sciences\TIMMS\MBRRACE-UK\admin\Stationery\Logo - Summer 2014\MBRRACE-UK-we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10769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X:\Health Sciences\TIMMS\MBRRACE-UK\Presentations\10th June 2015 RCOG perinatal surveillance launch\slide set for local teams\for upload to website\slide images main analysis MBRRACE UK perinatal mortality report 2015\Slide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3380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uol.le.ac.uk\root\staff\home\b\bm18\My Documents\MBRRACE methods paper\Analysis\Animated 4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520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/>
          <a:lstStyle/>
          <a:p>
            <a:r>
              <a:rPr lang="en-GB" altLang="en-US" sz="2800" dirty="0" smtClean="0">
                <a:solidFill>
                  <a:srgbClr val="7030A0"/>
                </a:solidFill>
              </a:rPr>
              <a:t>‘Stabilised &amp; adjusted’ mortality rates for commissioning organisations</a:t>
            </a:r>
          </a:p>
        </p:txBody>
      </p:sp>
      <p:pic>
        <p:nvPicPr>
          <p:cNvPr id="15362" name="Picture 2" descr="X:\Health Sciences\TIMMS\MBRRACE-UK\admin\Stationery\Logo - Summer 2014\MBRRACE-UK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10769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uol.le.ac.uk\root\staff\home\b\bm18\My Documents\MBRRACE methods paper\Analysis\Animated 5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52000"/>
            <a:ext cx="7620000" cy="571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/>
          <a:lstStyle/>
          <a:p>
            <a:r>
              <a:rPr lang="en-GB" altLang="en-US" sz="2800" dirty="0" smtClean="0">
                <a:solidFill>
                  <a:srgbClr val="7030A0"/>
                </a:solidFill>
              </a:rPr>
              <a:t>‘Stabilised &amp; adjusted’ mortality rates for commissioning organisations</a:t>
            </a:r>
          </a:p>
        </p:txBody>
      </p:sp>
      <p:pic>
        <p:nvPicPr>
          <p:cNvPr id="17410" name="Picture 2" descr="X:\Health Sciences\TIMMS\MBRRACE-UK\admin\Stationery\Logo - Summer 2014\MBRRACE-UK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107694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1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uol.le.ac.uk\root\staff\home\b\bm18\My Documents\MBRRACE methods paper\Analysis\Animated 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52000"/>
            <a:ext cx="76200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/>
          <a:lstStyle/>
          <a:p>
            <a:r>
              <a:rPr lang="en-GB" altLang="en-US" sz="2800" dirty="0" smtClean="0">
                <a:solidFill>
                  <a:srgbClr val="7030A0"/>
                </a:solidFill>
              </a:rPr>
              <a:t>‘Stabilised &amp; adjusted’ mortality rates for commissioning organisations</a:t>
            </a:r>
          </a:p>
        </p:txBody>
      </p:sp>
      <p:pic>
        <p:nvPicPr>
          <p:cNvPr id="18434" name="Picture 2" descr="X:\Health Sciences\TIMMS\MBRRACE-UK\admin\Stationery\Logo - Summer 2014\MBRRACE-UK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10769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3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X:\Health Sciences\TIMMS\MBRRACE-UK\Presentations\10th June 2015 RCOG perinatal surveillance launch\slide set for local teams\for upload to website\slide images main analysis MBRRACE UK perinatal mortality report 2015\Slid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5" y="0"/>
            <a:ext cx="9142412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X:\Health Sciences\TIMMS\MBRRACE-UK\Presentations\10th June 2015 RCOG perinatal surveillance launch\slide set for local teams\for upload to website\slide images main analysis MBRRACE UK perinatal mortality report 2015\Slide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" y="44624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65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X:\Health Sciences\TIMMS\MBRRACE-UK\Presentations\10th June 2015 RCOG perinatal surveillance launch\slide set for local teams\for upload to website\slide images main analysis MBRRACE UK perinatal mortality report 2015\Slid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6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X:\Health Sciences\TIMMS\MBRRACE-UK\Presentations\10th June 2015 RCOG perinatal surveillance launch\slide set for local teams\for upload to website\slide images main analysis MBRRACE UK perinatal mortality report 2015\Slid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8845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43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X:\Health Sciences\TIMMS\MBRRACE-UK\Presentations\10th June 2015 RCOG perinatal surveillance launch\slide set for local teams\for upload to website\slide images main analysis MBRRACE UK perinatal mortality report 2015\Slid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36285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45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uol.le.ac.uk\root\staff\home\b\bm18\My Documents\MBRRACE methods paper\Analysis\Animated 0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520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altLang="en-US" sz="3600" dirty="0" smtClean="0">
                <a:solidFill>
                  <a:srgbClr val="7030A0"/>
                </a:solidFill>
              </a:rPr>
              <a:t>Crude mortality rates for ‘commissioning organisations’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283968" y="1513037"/>
            <a:ext cx="401638" cy="453548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4722540" y="3595837"/>
            <a:ext cx="420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0 to 13 deaths per 1,000 total births</a:t>
            </a:r>
          </a:p>
        </p:txBody>
      </p:sp>
      <p:pic>
        <p:nvPicPr>
          <p:cNvPr id="8194" name="Picture 2" descr="X:\Health Sciences\TIMMS\MBRRACE-UK\admin\Stationery\Logo - Summer 2014\MBRRACE-UK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0000"/>
            <a:ext cx="110769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81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X:\Health Sciences\TIMMS\MBRRACE-UK\Presentations\10th June 2015 RCOG perinatal surveillance launch\slide set for local teams\for upload to website\slide images main analysis MBRRACE UK perinatal mortality report 2015\Slid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uol.le.ac.uk\root\staff\home\b\bm18\My Documents\MBRRACE methods paper\Analysis\Animated 1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52000"/>
            <a:ext cx="76200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altLang="en-US" sz="3600" dirty="0" smtClean="0">
                <a:solidFill>
                  <a:srgbClr val="7030A0"/>
                </a:solidFill>
              </a:rPr>
              <a:t>‘Crude’ mortality rates for commissioning organisations</a:t>
            </a:r>
          </a:p>
        </p:txBody>
      </p:sp>
      <p:pic>
        <p:nvPicPr>
          <p:cNvPr id="1026" name="Picture 2" descr="X:\Health Sciences\TIMMS\MBRRACE-UK\admin\Stationery\Logo - Summer 2014\MBRRACE-UK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0000"/>
            <a:ext cx="1107692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6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uol.le.ac.uk\root\staff\home\b\bm18\My Documents\MBRRACE methods paper\Analysis\Animated 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52000"/>
            <a:ext cx="76200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altLang="en-US" sz="3600" dirty="0" smtClean="0">
                <a:solidFill>
                  <a:srgbClr val="7030A0"/>
                </a:solidFill>
              </a:rPr>
              <a:t>‘Crude’ mortality rates for commissioning organisations</a:t>
            </a:r>
          </a:p>
        </p:txBody>
      </p:sp>
      <p:pic>
        <p:nvPicPr>
          <p:cNvPr id="2050" name="Picture 2" descr="X:\Health Sciences\TIMMS\MBRRACE-UK\admin\Stationery\Logo - Summer 2014\MBRRACE-UK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10769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69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uol.le.ac.uk\root\staff\home\b\bm18\My Documents\MBRRACE methods paper\Analysis\Animated 1b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1520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550691" y="1754783"/>
            <a:ext cx="936625" cy="1079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440856" y="5697314"/>
            <a:ext cx="1035050" cy="1079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3515866" y="1569839"/>
            <a:ext cx="412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</a:rPr>
              <a:t>Highest crude mortality rates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10955" y="5620320"/>
            <a:ext cx="4127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FF0000"/>
                </a:solidFill>
              </a:rPr>
              <a:t>Lowest crude mortality rates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altLang="en-US" sz="3600" dirty="0" smtClean="0">
                <a:solidFill>
                  <a:srgbClr val="7030A0"/>
                </a:solidFill>
              </a:rPr>
              <a:t>‘Crude’ mortality rates for commissioning organisations</a:t>
            </a:r>
          </a:p>
        </p:txBody>
      </p:sp>
      <p:pic>
        <p:nvPicPr>
          <p:cNvPr id="3074" name="Picture 2" descr="X:\Health Sciences\TIMMS\MBRRACE-UK\admin\Stationery\Logo - Summer 2014\MBRRACE-UK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80000"/>
            <a:ext cx="1107694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75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MBRRACE powerpoint">
  <a:themeElements>
    <a:clrScheme name="NPEU">
      <a:dk1>
        <a:srgbClr val="000000"/>
      </a:dk1>
      <a:lt1>
        <a:srgbClr val="FFFFFF"/>
      </a:lt1>
      <a:dk2>
        <a:srgbClr val="6E90A6"/>
      </a:dk2>
      <a:lt2>
        <a:srgbClr val="EFF3F6"/>
      </a:lt2>
      <a:accent1>
        <a:srgbClr val="ADB6A8"/>
      </a:accent1>
      <a:accent2>
        <a:srgbClr val="A19CA8"/>
      </a:accent2>
      <a:accent3>
        <a:srgbClr val="BA636A"/>
      </a:accent3>
      <a:accent4>
        <a:srgbClr val="9CD196"/>
      </a:accent4>
      <a:accent5>
        <a:srgbClr val="ADB4B8"/>
      </a:accent5>
      <a:accent6>
        <a:srgbClr val="E3D9B1"/>
      </a:accent6>
      <a:hlink>
        <a:srgbClr val="FF0000"/>
      </a:hlink>
      <a:folHlink>
        <a:srgbClr val="0070C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MBRRACE powerpoint</Template>
  <TotalTime>3798</TotalTime>
  <Words>94</Words>
  <Application>Microsoft Office PowerPoint</Application>
  <PresentationFormat>On-screen Show (4:3)</PresentationFormat>
  <Paragraphs>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MBRRACE powerpoint</vt:lpstr>
      <vt:lpstr>PowerPoint Presentation</vt:lpstr>
      <vt:lpstr>PowerPoint Presentation</vt:lpstr>
      <vt:lpstr>PowerPoint Presentation</vt:lpstr>
      <vt:lpstr>PowerPoint Presentation</vt:lpstr>
      <vt:lpstr>Crude mortality rates for ‘commissioning organisations’</vt:lpstr>
      <vt:lpstr>PowerPoint Presentation</vt:lpstr>
      <vt:lpstr>‘Crude’ mortality rates for commissioning organisations</vt:lpstr>
      <vt:lpstr>‘Crude’ mortality rates for commissioning organisations</vt:lpstr>
      <vt:lpstr>‘Crude’ mortality rates for commissioning organisations</vt:lpstr>
      <vt:lpstr>PowerPoint Presentation</vt:lpstr>
      <vt:lpstr>PowerPoint Presentation</vt:lpstr>
      <vt:lpstr>‘Stabilised’ mortality rates for commissioning organisations</vt:lpstr>
      <vt:lpstr>‘Stabilised’ mortality rates for commissioning organisations</vt:lpstr>
      <vt:lpstr>PowerPoint Presentation</vt:lpstr>
      <vt:lpstr>‘Stabilised &amp; adjusted’ mortality rates for commissioning organisations</vt:lpstr>
      <vt:lpstr>‘Stabilised &amp; adjusted’ mortality rates for commissioning organisations</vt:lpstr>
      <vt:lpstr>‘Stabilised &amp; adjusted’ mortality rates for commissioning organisations</vt:lpstr>
      <vt:lpstr>PowerPoint Presentation</vt:lpstr>
      <vt:lpstr>PowerPoint Presentation</vt:lpstr>
    </vt:vector>
  </TitlesOfParts>
  <Company>University Of Leicester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 Draper</dc:creator>
  <cp:lastModifiedBy>jkurinczuk</cp:lastModifiedBy>
  <cp:revision>102</cp:revision>
  <dcterms:created xsi:type="dcterms:W3CDTF">2014-10-22T06:27:10Z</dcterms:created>
  <dcterms:modified xsi:type="dcterms:W3CDTF">2015-07-28T12:02:11Z</dcterms:modified>
</cp:coreProperties>
</file>