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handoutMasterIdLst>
    <p:handoutMasterId r:id="rId31"/>
  </p:handoutMasterIdLst>
  <p:sldIdLst>
    <p:sldId id="386" r:id="rId2"/>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7" r:id="rId29"/>
  </p:sldIdLst>
  <p:sldSz cx="9144000" cy="6858000" type="screen4x3"/>
  <p:notesSz cx="6797675" cy="992822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515"/>
    <a:srgbClr val="781D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584" autoAdjust="0"/>
  </p:normalViewPr>
  <p:slideViewPr>
    <p:cSldViewPr>
      <p:cViewPr varScale="1">
        <p:scale>
          <a:sx n="62" d="100"/>
          <a:sy n="62" d="100"/>
        </p:scale>
        <p:origin x="1466" y="4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0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35AF241-56FE-49BB-B0F3-DF288DEEFDBF}" type="datetimeFigureOut">
              <a:rPr lang="en-GB" smtClean="0"/>
              <a:t>20/06/2018</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7273081-C547-45D2-AEF2-B456B607CA7A}" type="slidenum">
              <a:rPr lang="en-GB" smtClean="0"/>
              <a:t>‹#›</a:t>
            </a:fld>
            <a:endParaRPr lang="en-GB"/>
          </a:p>
        </p:txBody>
      </p:sp>
    </p:spTree>
    <p:extLst>
      <p:ext uri="{BB962C8B-B14F-4D97-AF65-F5344CB8AC3E}">
        <p14:creationId xmlns:p14="http://schemas.microsoft.com/office/powerpoint/2010/main" val="421988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9C8C082-7B07-418A-983E-E540D424486D}" type="datetimeFigureOut">
              <a:rPr lang="en-GB" smtClean="0"/>
              <a:t>20/06/2018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965B397-E040-4167-9269-FD7B260A72F7}" type="slidenum">
              <a:rPr lang="en-GB" smtClean="0"/>
              <a:t>‹#›</a:t>
            </a:fld>
            <a:endParaRPr lang="en-GB"/>
          </a:p>
        </p:txBody>
      </p:sp>
    </p:spTree>
    <p:extLst>
      <p:ext uri="{BB962C8B-B14F-4D97-AF65-F5344CB8AC3E}">
        <p14:creationId xmlns:p14="http://schemas.microsoft.com/office/powerpoint/2010/main" val="74102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GB" dirty="0" smtClean="0"/>
              <a:t>1) Data quality and completeness</a:t>
            </a:r>
          </a:p>
          <a:p>
            <a:pPr marL="628650" lvl="1" indent="-171450">
              <a:buFontTx/>
              <a:buChar char="-"/>
            </a:pPr>
            <a:endParaRPr lang="en-GB" dirty="0" smtClean="0"/>
          </a:p>
          <a:p>
            <a:pPr marL="628650" lvl="1" indent="-171450">
              <a:buFontTx/>
              <a:buChar char="-"/>
            </a:pPr>
            <a:r>
              <a:rPr lang="en-GB" dirty="0" smtClean="0"/>
              <a:t>Why</a:t>
            </a:r>
            <a:r>
              <a:rPr lang="en-GB" baseline="0" dirty="0" smtClean="0"/>
              <a:t> might my Trust have missing data?</a:t>
            </a:r>
          </a:p>
          <a:p>
            <a:pPr marL="628650" lvl="1" indent="-171450">
              <a:buFontTx/>
              <a:buChar char="-"/>
            </a:pPr>
            <a:r>
              <a:rPr lang="en-GB" dirty="0" smtClean="0"/>
              <a:t>How can I avoid missing data?</a:t>
            </a:r>
          </a:p>
          <a:p>
            <a:pPr marL="171450" indent="-171450">
              <a:buFontTx/>
              <a:buChar char="-"/>
            </a:pPr>
            <a:endParaRPr lang="en-GB" dirty="0" smtClean="0"/>
          </a:p>
          <a:p>
            <a:pPr marL="171450" indent="-171450">
              <a:buFontTx/>
              <a:buChar char="-"/>
            </a:pPr>
            <a:r>
              <a:rPr lang="en-GB" dirty="0" smtClean="0"/>
              <a:t>2) Variations in how long it takes for a death to be reported to MBRRACE-UK</a:t>
            </a:r>
          </a:p>
          <a:p>
            <a:pPr marL="171450" indent="-171450">
              <a:buFontTx/>
              <a:buChar char="-"/>
            </a:pPr>
            <a:endParaRPr lang="en-GB" dirty="0" smtClean="0"/>
          </a:p>
          <a:p>
            <a:pPr marL="628650" lvl="1" indent="-171450">
              <a:buFontTx/>
              <a:buChar char="-"/>
            </a:pPr>
            <a:r>
              <a:rPr lang="en-GB" dirty="0" smtClean="0"/>
              <a:t>On a national basis</a:t>
            </a:r>
          </a:p>
          <a:p>
            <a:pPr marL="628650" lvl="1" indent="-171450">
              <a:buFontTx/>
              <a:buChar char="-"/>
            </a:pPr>
            <a:r>
              <a:rPr lang="en-GB" dirty="0" smtClean="0"/>
              <a:t>And then by Trust or Health Board</a:t>
            </a:r>
          </a:p>
          <a:p>
            <a:pPr marL="171450" lvl="0" indent="-171450">
              <a:buFontTx/>
              <a:buChar char="-"/>
            </a:pPr>
            <a:endParaRPr lang="en-GB" dirty="0" smtClean="0"/>
          </a:p>
          <a:p>
            <a:pPr marL="171450" lvl="0" indent="-171450">
              <a:buFontTx/>
              <a:buChar char="-"/>
            </a:pPr>
            <a:r>
              <a:rPr lang="en-GB" dirty="0" smtClean="0"/>
              <a:t>3) MBRRACE-UK benchmarks</a:t>
            </a:r>
          </a:p>
          <a:p>
            <a:pPr marL="171450" lvl="0" indent="-171450">
              <a:buFontTx/>
              <a:buChar char="-"/>
            </a:pPr>
            <a:endParaRPr lang="en-GB" dirty="0" smtClean="0"/>
          </a:p>
          <a:p>
            <a:pPr marL="628650" lvl="1" indent="-171450">
              <a:buFontTx/>
              <a:buChar char="-"/>
            </a:pPr>
            <a:r>
              <a:rPr lang="en-GB" dirty="0" smtClean="0"/>
              <a:t>By</a:t>
            </a:r>
            <a:r>
              <a:rPr lang="en-GB" baseline="0" dirty="0" smtClean="0"/>
              <a:t> when should I have reported a death?</a:t>
            </a:r>
          </a:p>
          <a:p>
            <a:pPr marL="628650" lvl="1" indent="-171450">
              <a:buFontTx/>
              <a:buChar char="-"/>
            </a:pPr>
            <a:r>
              <a:rPr lang="en-GB" baseline="0" dirty="0" smtClean="0"/>
              <a:t>By when should the data be complete?</a:t>
            </a:r>
          </a:p>
          <a:p>
            <a:pPr marL="628650" lvl="1" indent="-171450">
              <a:buFontTx/>
              <a:buChar char="-"/>
            </a:pPr>
            <a:endParaRPr lang="en-GB" baseline="0" dirty="0" smtClean="0"/>
          </a:p>
          <a:p>
            <a:pPr marL="171450" lvl="0" indent="-171450">
              <a:buFontTx/>
              <a:buChar char="-"/>
            </a:pPr>
            <a:r>
              <a:rPr lang="en-GB" baseline="0" dirty="0" smtClean="0"/>
              <a:t>4) Incentives – what is in it for me to report early and report well?</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2</a:t>
            </a:fld>
            <a:endParaRPr lang="en-GB"/>
          </a:p>
        </p:txBody>
      </p:sp>
    </p:spTree>
    <p:extLst>
      <p:ext uri="{BB962C8B-B14F-4D97-AF65-F5344CB8AC3E}">
        <p14:creationId xmlns:p14="http://schemas.microsoft.com/office/powerpoint/2010/main" val="412125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dirty="0" smtClean="0"/>
              <a:t>For this year we have added a new chart to the individual reports available to each Trust and Health Board</a:t>
            </a:r>
            <a:r>
              <a:rPr lang="en-GB" b="0" baseline="0" dirty="0" smtClean="0"/>
              <a:t> - </a:t>
            </a:r>
            <a:r>
              <a:rPr lang="en-GB" dirty="0" smtClean="0"/>
              <a:t>how many days it took to report</a:t>
            </a:r>
            <a:r>
              <a:rPr lang="en-GB" baseline="0" dirty="0" smtClean="0"/>
              <a:t> deaths to MBRRACE-UK compared with UK average</a:t>
            </a:r>
          </a:p>
          <a:p>
            <a:pPr marL="171450" indent="-171450">
              <a:buFontTx/>
              <a:buChar char="-"/>
            </a:pPr>
            <a:endParaRPr lang="en-GB" baseline="0" dirty="0" smtClean="0"/>
          </a:p>
          <a:p>
            <a:pPr marL="628650" lvl="1" indent="-171450">
              <a:buFontTx/>
              <a:buChar char="-"/>
            </a:pPr>
            <a:r>
              <a:rPr lang="en-GB" baseline="0" dirty="0" smtClean="0"/>
              <a:t>Trust 1) Reporting speed pretty much follows the UK average – just over ¾ of deaths are reported within 90 days</a:t>
            </a:r>
          </a:p>
          <a:p>
            <a:pPr marL="628650" lvl="1" indent="-171450">
              <a:buFontTx/>
              <a:buChar char="-"/>
            </a:pPr>
            <a:r>
              <a:rPr lang="en-GB" baseline="0" dirty="0" smtClean="0"/>
              <a:t>Trust 2) Excellent timeliness – 100% of deaths are reported to MBRRACE-UK within around 20 days. </a:t>
            </a:r>
          </a:p>
          <a:p>
            <a:pPr marL="628650" lvl="1" indent="-171450">
              <a:buFontTx/>
              <a:buChar char="-"/>
            </a:pPr>
            <a:r>
              <a:rPr lang="en-GB" baseline="0" dirty="0" smtClean="0"/>
              <a:t>Trust 3) Again, very good reporting speed, with almost all deaths reported within 90 days, but it takes over a year before they reach 100% because of a very small number of deaths reported very late (most likely identified by us from the routine data and then passed to the Trust as “missing” cases)</a:t>
            </a:r>
          </a:p>
          <a:p>
            <a:pPr marL="628650" lvl="1" indent="-171450">
              <a:buFontTx/>
              <a:buChar char="-"/>
            </a:pPr>
            <a:r>
              <a:rPr lang="en-GB" baseline="0" dirty="0" smtClean="0"/>
              <a:t>Trust 4) Very slow, with hardly any deaths being reported within 30 days, and well below the UK average</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11</a:t>
            </a:fld>
            <a:endParaRPr lang="en-GB"/>
          </a:p>
        </p:txBody>
      </p:sp>
    </p:spTree>
    <p:extLst>
      <p:ext uri="{BB962C8B-B14F-4D97-AF65-F5344CB8AC3E}">
        <p14:creationId xmlns:p14="http://schemas.microsoft.com/office/powerpoint/2010/main" val="209714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12</a:t>
            </a:fld>
            <a:endParaRPr lang="en-GB"/>
          </a:p>
        </p:txBody>
      </p:sp>
    </p:spTree>
    <p:extLst>
      <p:ext uri="{BB962C8B-B14F-4D97-AF65-F5344CB8AC3E}">
        <p14:creationId xmlns:p14="http://schemas.microsoft.com/office/powerpoint/2010/main" val="201485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Previously we haven’t been particularly</a:t>
            </a:r>
            <a:r>
              <a:rPr lang="en-GB" baseline="0" dirty="0" smtClean="0"/>
              <a:t> explicit about how quickly deaths should be reported</a:t>
            </a:r>
          </a:p>
          <a:p>
            <a:pPr marL="171450" indent="-171450">
              <a:buFontTx/>
              <a:buChar char="-"/>
            </a:pPr>
            <a:endParaRPr lang="en-GB" baseline="0" dirty="0" smtClean="0"/>
          </a:p>
          <a:p>
            <a:pPr marL="171450" indent="-171450">
              <a:buFontTx/>
              <a:buChar char="-"/>
            </a:pPr>
            <a:r>
              <a:rPr lang="en-GB" baseline="0" dirty="0" smtClean="0"/>
              <a:t>We know that if you give people a deadline they tend to work towards it, which is why we see an increase in reporting activity in September as we get close to the closure of the database for that period.</a:t>
            </a:r>
          </a:p>
          <a:p>
            <a:pPr marL="171450" indent="-171450">
              <a:buFontTx/>
              <a:buChar char="-"/>
            </a:pPr>
            <a:endParaRPr lang="en-GB" baseline="0" dirty="0" smtClean="0"/>
          </a:p>
          <a:p>
            <a:pPr marL="171450" indent="-171450">
              <a:buFontTx/>
              <a:buChar char="-"/>
            </a:pPr>
            <a:r>
              <a:rPr lang="en-GB" baseline="0" dirty="0" smtClean="0"/>
              <a:t>However, some of these deaths occurred over a year previously</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13</a:t>
            </a:fld>
            <a:endParaRPr lang="en-GB"/>
          </a:p>
        </p:txBody>
      </p:sp>
    </p:spTree>
    <p:extLst>
      <p:ext uri="{BB962C8B-B14F-4D97-AF65-F5344CB8AC3E}">
        <p14:creationId xmlns:p14="http://schemas.microsoft.com/office/powerpoint/2010/main" val="339964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14</a:t>
            </a:fld>
            <a:endParaRPr lang="en-GB"/>
          </a:p>
        </p:txBody>
      </p:sp>
    </p:spTree>
    <p:extLst>
      <p:ext uri="{BB962C8B-B14F-4D97-AF65-F5344CB8AC3E}">
        <p14:creationId xmlns:p14="http://schemas.microsoft.com/office/powerpoint/2010/main" val="362595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15</a:t>
            </a:fld>
            <a:endParaRPr lang="en-GB"/>
          </a:p>
        </p:txBody>
      </p:sp>
    </p:spTree>
    <p:extLst>
      <p:ext uri="{BB962C8B-B14F-4D97-AF65-F5344CB8AC3E}">
        <p14:creationId xmlns:p14="http://schemas.microsoft.com/office/powerpoint/2010/main" val="246853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“Possibly unreported” cases</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16</a:t>
            </a:fld>
            <a:endParaRPr lang="en-GB"/>
          </a:p>
        </p:txBody>
      </p:sp>
    </p:spTree>
    <p:extLst>
      <p:ext uri="{BB962C8B-B14F-4D97-AF65-F5344CB8AC3E}">
        <p14:creationId xmlns:p14="http://schemas.microsoft.com/office/powerpoint/2010/main" val="1939023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Why has that death not been reported?</a:t>
            </a:r>
          </a:p>
          <a:p>
            <a:pPr marL="171450" indent="-171450">
              <a:buFontTx/>
              <a:buChar char="-"/>
            </a:pPr>
            <a:endParaRPr lang="en-GB" dirty="0" smtClean="0"/>
          </a:p>
          <a:p>
            <a:pPr marL="628650" lvl="1" indent="-171450">
              <a:buFontTx/>
              <a:buChar char="-"/>
            </a:pPr>
            <a:r>
              <a:rPr lang="en-GB" dirty="0" smtClean="0"/>
              <a:t>Unit not fully unaware of the death because the baby died in</a:t>
            </a:r>
            <a:r>
              <a:rPr lang="en-GB" baseline="0" dirty="0" smtClean="0"/>
              <a:t> A&amp;E, home, hospice </a:t>
            </a:r>
            <a:r>
              <a:rPr lang="en-GB" baseline="0" dirty="0" err="1" smtClean="0"/>
              <a:t>etc</a:t>
            </a:r>
            <a:r>
              <a:rPr lang="en-GB" baseline="0" dirty="0" smtClean="0"/>
              <a:t> – rare, usually some contact with maternity or NNU team</a:t>
            </a:r>
          </a:p>
          <a:p>
            <a:pPr marL="628650" lvl="1" indent="-171450">
              <a:buFontTx/>
              <a:buChar char="-"/>
            </a:pPr>
            <a:r>
              <a:rPr lang="en-GB" baseline="0" dirty="0" smtClean="0"/>
              <a:t>Resourcing issue </a:t>
            </a:r>
          </a:p>
          <a:p>
            <a:pPr marL="1085850" lvl="2" indent="-171450">
              <a:buFontTx/>
              <a:buChar char="-"/>
            </a:pPr>
            <a:r>
              <a:rPr lang="en-GB" baseline="0" dirty="0" smtClean="0"/>
              <a:t>not enough staff to report the number of deaths</a:t>
            </a:r>
          </a:p>
          <a:p>
            <a:pPr marL="1085850" lvl="2" indent="-171450">
              <a:buFontTx/>
              <a:buChar char="-"/>
            </a:pPr>
            <a:r>
              <a:rPr lang="en-GB" baseline="0" dirty="0" smtClean="0"/>
              <a:t>not enough protected time for available staff to report deaths in a timely fashion</a:t>
            </a:r>
          </a:p>
          <a:p>
            <a:pPr marL="1085850" lvl="2" indent="-171450">
              <a:buFontTx/>
              <a:buChar char="-"/>
            </a:pPr>
            <a:r>
              <a:rPr lang="en-GB" baseline="0" dirty="0" smtClean="0"/>
              <a:t>Reporters have left Trust and have not been replaced</a:t>
            </a:r>
          </a:p>
          <a:p>
            <a:pPr marL="628650" lvl="1" indent="-171450">
              <a:buFontTx/>
              <a:buChar char="-"/>
            </a:pPr>
            <a:r>
              <a:rPr lang="en-GB" baseline="0" dirty="0" smtClean="0"/>
              <a:t>Procedural issue</a:t>
            </a:r>
          </a:p>
          <a:p>
            <a:pPr marL="1085850" lvl="2" indent="-171450">
              <a:buFontTx/>
              <a:buChar char="-"/>
            </a:pPr>
            <a:r>
              <a:rPr lang="en-GB" baseline="0" dirty="0" smtClean="0"/>
              <a:t>No system in place to ensure that reporting to MBRRACE-UK is part of the process common to all perinatal deaths (some Trusts have this as part of their bereavement care checklist)</a:t>
            </a:r>
          </a:p>
          <a:p>
            <a:pPr marL="1085850" lvl="2" indent="-171450">
              <a:buFontTx/>
              <a:buChar char="-"/>
            </a:pPr>
            <a:r>
              <a:rPr lang="en-GB" baseline="0" dirty="0" smtClean="0"/>
              <a:t>No system in place to track which deaths have been reported</a:t>
            </a:r>
          </a:p>
          <a:p>
            <a:pPr marL="1085850" lvl="2" indent="-171450">
              <a:buFontTx/>
              <a:buChar char="-"/>
            </a:pPr>
            <a:endParaRPr lang="en-GB" dirty="0" smtClean="0"/>
          </a:p>
        </p:txBody>
      </p:sp>
      <p:sp>
        <p:nvSpPr>
          <p:cNvPr id="4" name="Slide Number Placeholder 3"/>
          <p:cNvSpPr>
            <a:spLocks noGrp="1"/>
          </p:cNvSpPr>
          <p:nvPr>
            <p:ph type="sldNum" sz="quarter" idx="10"/>
          </p:nvPr>
        </p:nvSpPr>
        <p:spPr/>
        <p:txBody>
          <a:bodyPr/>
          <a:lstStyle/>
          <a:p>
            <a:fld id="{1C4BCF31-29BC-470A-8316-B148A8DC6079}" type="slidenum">
              <a:rPr lang="en-GB" smtClean="0"/>
              <a:t>17</a:t>
            </a:fld>
            <a:endParaRPr lang="en-GB"/>
          </a:p>
        </p:txBody>
      </p:sp>
    </p:spTree>
    <p:extLst>
      <p:ext uri="{BB962C8B-B14F-4D97-AF65-F5344CB8AC3E}">
        <p14:creationId xmlns:p14="http://schemas.microsoft.com/office/powerpoint/2010/main" val="427043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BCF31-29BC-470A-8316-B148A8DC6079}" type="slidenum">
              <a:rPr lang="en-GB" smtClean="0"/>
              <a:t>18</a:t>
            </a:fld>
            <a:endParaRPr lang="en-GB"/>
          </a:p>
        </p:txBody>
      </p:sp>
    </p:spTree>
    <p:extLst>
      <p:ext uri="{BB962C8B-B14F-4D97-AF65-F5344CB8AC3E}">
        <p14:creationId xmlns:p14="http://schemas.microsoft.com/office/powerpoint/2010/main" val="112798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BCF31-29BC-470A-8316-B148A8DC6079}" type="slidenum">
              <a:rPr lang="en-GB" smtClean="0"/>
              <a:t>19</a:t>
            </a:fld>
            <a:endParaRPr lang="en-GB"/>
          </a:p>
        </p:txBody>
      </p:sp>
    </p:spTree>
    <p:extLst>
      <p:ext uri="{BB962C8B-B14F-4D97-AF65-F5344CB8AC3E}">
        <p14:creationId xmlns:p14="http://schemas.microsoft.com/office/powerpoint/2010/main" val="3848657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BCF31-29BC-470A-8316-B148A8DC6079}" type="slidenum">
              <a:rPr lang="en-GB" smtClean="0"/>
              <a:t>20</a:t>
            </a:fld>
            <a:endParaRPr lang="en-GB"/>
          </a:p>
        </p:txBody>
      </p:sp>
    </p:spTree>
    <p:extLst>
      <p:ext uri="{BB962C8B-B14F-4D97-AF65-F5344CB8AC3E}">
        <p14:creationId xmlns:p14="http://schemas.microsoft.com/office/powerpoint/2010/main" val="24377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3</a:t>
            </a:fld>
            <a:endParaRPr lang="en-GB"/>
          </a:p>
        </p:txBody>
      </p:sp>
    </p:spTree>
    <p:extLst>
      <p:ext uri="{BB962C8B-B14F-4D97-AF65-F5344CB8AC3E}">
        <p14:creationId xmlns:p14="http://schemas.microsoft.com/office/powerpoint/2010/main" val="99079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21</a:t>
            </a:fld>
            <a:endParaRPr lang="en-GB"/>
          </a:p>
        </p:txBody>
      </p:sp>
    </p:spTree>
    <p:extLst>
      <p:ext uri="{BB962C8B-B14F-4D97-AF65-F5344CB8AC3E}">
        <p14:creationId xmlns:p14="http://schemas.microsoft.com/office/powerpoint/2010/main" val="308324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BCF31-29BC-470A-8316-B148A8DC6079}" type="slidenum">
              <a:rPr lang="en-GB" smtClean="0"/>
              <a:t>22</a:t>
            </a:fld>
            <a:endParaRPr lang="en-GB"/>
          </a:p>
        </p:txBody>
      </p:sp>
    </p:spTree>
    <p:extLst>
      <p:ext uri="{BB962C8B-B14F-4D97-AF65-F5344CB8AC3E}">
        <p14:creationId xmlns:p14="http://schemas.microsoft.com/office/powerpoint/2010/main" val="173838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23</a:t>
            </a:fld>
            <a:endParaRPr lang="en-GB"/>
          </a:p>
        </p:txBody>
      </p:sp>
    </p:spTree>
    <p:extLst>
      <p:ext uri="{BB962C8B-B14F-4D97-AF65-F5344CB8AC3E}">
        <p14:creationId xmlns:p14="http://schemas.microsoft.com/office/powerpoint/2010/main" val="4264084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24</a:t>
            </a:fld>
            <a:endParaRPr lang="en-GB"/>
          </a:p>
        </p:txBody>
      </p:sp>
    </p:spTree>
    <p:extLst>
      <p:ext uri="{BB962C8B-B14F-4D97-AF65-F5344CB8AC3E}">
        <p14:creationId xmlns:p14="http://schemas.microsoft.com/office/powerpoint/2010/main" val="3597507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BCF31-29BC-470A-8316-B148A8DC6079}" type="slidenum">
              <a:rPr lang="en-GB" smtClean="0"/>
              <a:t>25</a:t>
            </a:fld>
            <a:endParaRPr lang="en-GB"/>
          </a:p>
        </p:txBody>
      </p:sp>
    </p:spTree>
    <p:extLst>
      <p:ext uri="{BB962C8B-B14F-4D97-AF65-F5344CB8AC3E}">
        <p14:creationId xmlns:p14="http://schemas.microsoft.com/office/powerpoint/2010/main" val="193010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26</a:t>
            </a:fld>
            <a:endParaRPr lang="en-GB"/>
          </a:p>
        </p:txBody>
      </p:sp>
    </p:spTree>
    <p:extLst>
      <p:ext uri="{BB962C8B-B14F-4D97-AF65-F5344CB8AC3E}">
        <p14:creationId xmlns:p14="http://schemas.microsoft.com/office/powerpoint/2010/main" val="146277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BCF31-29BC-470A-8316-B148A8DC6079}" type="slidenum">
              <a:rPr lang="en-GB" smtClean="0"/>
              <a:t>27</a:t>
            </a:fld>
            <a:endParaRPr lang="en-GB"/>
          </a:p>
        </p:txBody>
      </p:sp>
    </p:spTree>
    <p:extLst>
      <p:ext uri="{BB962C8B-B14F-4D97-AF65-F5344CB8AC3E}">
        <p14:creationId xmlns:p14="http://schemas.microsoft.com/office/powerpoint/2010/main" val="300528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GB" baseline="0" dirty="0" smtClean="0"/>
              <a:t>CO exposure –improved from being missing in around ¾ of cases in 2014 to just over half in 2016, still work to do</a:t>
            </a:r>
          </a:p>
          <a:p>
            <a:pPr marL="628650" lvl="1" indent="-171450">
              <a:buFontTx/>
              <a:buChar char="-"/>
            </a:pPr>
            <a:r>
              <a:rPr lang="en-GB" baseline="0" dirty="0" smtClean="0"/>
              <a:t>In England CO testing is Element 1 of Saving Babies’ Lives Care Bundle (launched March 2016 so we hope to see big improvement for 2017)</a:t>
            </a:r>
          </a:p>
          <a:p>
            <a:pPr marL="628650" lvl="1" indent="-171450">
              <a:buFontTx/>
              <a:buChar char="-"/>
            </a:pPr>
            <a:endParaRPr lang="en-GB" baseline="0" dirty="0" smtClean="0"/>
          </a:p>
          <a:p>
            <a:pPr marL="628650" lvl="1" indent="-171450">
              <a:buFontTx/>
              <a:buChar char="-"/>
            </a:pPr>
            <a:r>
              <a:rPr lang="en-GB" baseline="0" dirty="0" smtClean="0"/>
              <a:t>Women’s age at leaving education</a:t>
            </a:r>
          </a:p>
          <a:p>
            <a:pPr marL="1085850" lvl="2" indent="-171450">
              <a:buFontTx/>
              <a:buChar char="-"/>
            </a:pPr>
            <a:r>
              <a:rPr lang="en-GB" baseline="0" dirty="0" smtClean="0"/>
              <a:t>We know this is an issue for some Trusts due to the way they collect this information which has left them unable to answer the question</a:t>
            </a:r>
          </a:p>
          <a:p>
            <a:pPr marL="1085850" lvl="2" indent="-171450">
              <a:buFontTx/>
              <a:buChar char="-"/>
            </a:pPr>
            <a:r>
              <a:rPr lang="en-GB" baseline="0" dirty="0" smtClean="0"/>
              <a:t>Adjustments have been made to reporting system to allow Trusts to report either age at leaving education or the mother’s highest level of qualification</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4</a:t>
            </a:fld>
            <a:endParaRPr lang="en-GB"/>
          </a:p>
        </p:txBody>
      </p:sp>
    </p:spTree>
    <p:extLst>
      <p:ext uri="{BB962C8B-B14F-4D97-AF65-F5344CB8AC3E}">
        <p14:creationId xmlns:p14="http://schemas.microsoft.com/office/powerpoint/2010/main" val="243704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Baby born elsewhere,</a:t>
            </a:r>
            <a:r>
              <a:rPr lang="en-GB" baseline="0" dirty="0" smtClean="0"/>
              <a:t> 		</a:t>
            </a:r>
          </a:p>
          <a:p>
            <a:r>
              <a:rPr lang="en-GB" baseline="0" dirty="0" smtClean="0"/>
              <a:t>- on delivery suite, died on NICU</a:t>
            </a:r>
          </a:p>
          <a:p>
            <a:pPr marL="171450" indent="-171450">
              <a:buFontTx/>
              <a:buChar char="-"/>
            </a:pPr>
            <a:r>
              <a:rPr lang="en-GB" baseline="0" dirty="0" smtClean="0"/>
              <a:t>more likely to be an issue when baby born at another Trust</a:t>
            </a:r>
          </a:p>
          <a:p>
            <a:pPr marL="171450" indent="-171450">
              <a:buFontTx/>
              <a:buChar char="-"/>
            </a:pPr>
            <a:endParaRPr lang="en-GB" baseline="0" dirty="0" smtClean="0"/>
          </a:p>
          <a:p>
            <a:pPr marL="171450" indent="-171450">
              <a:buFontTx/>
              <a:buChar char="-"/>
            </a:pPr>
            <a:r>
              <a:rPr lang="en-GB" baseline="0" dirty="0" smtClean="0"/>
              <a:t>A few things in place to help deal with these situations</a:t>
            </a:r>
          </a:p>
          <a:p>
            <a:pPr marL="171450" indent="-171450">
              <a:buFontTx/>
              <a:buChar char="-"/>
            </a:pPr>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5</a:t>
            </a:fld>
            <a:endParaRPr lang="en-GB"/>
          </a:p>
        </p:txBody>
      </p:sp>
    </p:spTree>
    <p:extLst>
      <p:ext uri="{BB962C8B-B14F-4D97-AF65-F5344CB8AC3E}">
        <p14:creationId xmlns:p14="http://schemas.microsoft.com/office/powerpoint/2010/main" val="173453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6</a:t>
            </a:fld>
            <a:endParaRPr lang="en-GB"/>
          </a:p>
        </p:txBody>
      </p:sp>
    </p:spTree>
    <p:extLst>
      <p:ext uri="{BB962C8B-B14F-4D97-AF65-F5344CB8AC3E}">
        <p14:creationId xmlns:p14="http://schemas.microsoft.com/office/powerpoint/2010/main" val="238319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Children’s hospitals – we know there can be an issue where baby comes in from community via A&amp;E, birth details are not known and it is not appropriate to ask</a:t>
            </a:r>
          </a:p>
          <a:p>
            <a:pPr marL="171450" indent="-171450">
              <a:buFontTx/>
              <a:buChar char="-"/>
            </a:pPr>
            <a:endParaRPr lang="en-GB" dirty="0" smtClean="0"/>
          </a:p>
          <a:p>
            <a:pPr marL="628650" lvl="1" indent="-171450">
              <a:buFontTx/>
              <a:buChar char="-"/>
            </a:pPr>
            <a:r>
              <a:rPr lang="en-GB" dirty="0" smtClean="0"/>
              <a:t>Ask us:</a:t>
            </a:r>
            <a:r>
              <a:rPr lang="en-GB" baseline="0" dirty="0" smtClean="0"/>
              <a:t> we may have routine data which can identify place of birth, or we can liaise with other local Trusts to try and identify where baby was born</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7</a:t>
            </a:fld>
            <a:endParaRPr lang="en-GB"/>
          </a:p>
        </p:txBody>
      </p:sp>
    </p:spTree>
    <p:extLst>
      <p:ext uri="{BB962C8B-B14F-4D97-AF65-F5344CB8AC3E}">
        <p14:creationId xmlns:p14="http://schemas.microsoft.com/office/powerpoint/2010/main" val="122551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8</a:t>
            </a:fld>
            <a:endParaRPr lang="en-GB"/>
          </a:p>
        </p:txBody>
      </p:sp>
    </p:spTree>
    <p:extLst>
      <p:ext uri="{BB962C8B-B14F-4D97-AF65-F5344CB8AC3E}">
        <p14:creationId xmlns:p14="http://schemas.microsoft.com/office/powerpoint/2010/main" val="104671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buFont typeface="Arial" panose="020B0604020202020204" pitchFamily="34" charset="0"/>
              <a:buChar char="•"/>
            </a:pPr>
            <a:r>
              <a:rPr lang="en-GB" dirty="0" smtClean="0"/>
              <a:t>Wide variation in the time it takes for a death to be reported to MBRRACE-UK, not just between units</a:t>
            </a:r>
            <a:r>
              <a:rPr lang="en-GB" baseline="0" dirty="0" smtClean="0"/>
              <a:t> or between Trusts and Health Boards, but between countries.</a:t>
            </a:r>
          </a:p>
          <a:p>
            <a:pPr marL="171450" indent="-171450">
              <a:lnSpc>
                <a:spcPct val="200000"/>
              </a:lnSpc>
              <a:buFont typeface="Arial" panose="020B0604020202020204" pitchFamily="34" charset="0"/>
              <a:buChar char="•"/>
            </a:pPr>
            <a:r>
              <a:rPr lang="en-GB" baseline="0" dirty="0" smtClean="0"/>
              <a:t>Wales is the most timely reporter, with 91% of deaths being reported by 180 days</a:t>
            </a:r>
          </a:p>
          <a:p>
            <a:pPr marL="171450" indent="-171450">
              <a:lnSpc>
                <a:spcPct val="200000"/>
              </a:lnSpc>
              <a:buFont typeface="Arial" panose="020B0604020202020204" pitchFamily="34" charset="0"/>
              <a:buChar char="•"/>
            </a:pPr>
            <a:r>
              <a:rPr lang="en-GB" baseline="0" dirty="0" smtClean="0"/>
              <a:t>England very close behind</a:t>
            </a:r>
          </a:p>
          <a:p>
            <a:pPr marL="171450" indent="-171450">
              <a:lnSpc>
                <a:spcPct val="200000"/>
              </a:lnSpc>
              <a:buFont typeface="Arial" panose="020B0604020202020204" pitchFamily="34" charset="0"/>
              <a:buChar char="•"/>
            </a:pPr>
            <a:r>
              <a:rPr lang="en-GB" baseline="0" dirty="0" smtClean="0"/>
              <a:t>Scotland and Northern Ireland significantly slower to report deaths</a:t>
            </a:r>
          </a:p>
        </p:txBody>
      </p:sp>
      <p:sp>
        <p:nvSpPr>
          <p:cNvPr id="4" name="Slide Number Placeholder 3"/>
          <p:cNvSpPr>
            <a:spLocks noGrp="1"/>
          </p:cNvSpPr>
          <p:nvPr>
            <p:ph type="sldNum" sz="quarter" idx="10"/>
          </p:nvPr>
        </p:nvSpPr>
        <p:spPr/>
        <p:txBody>
          <a:bodyPr/>
          <a:lstStyle/>
          <a:p>
            <a:fld id="{1C4BCF31-29BC-470A-8316-B148A8DC6079}" type="slidenum">
              <a:rPr lang="en-GB" smtClean="0"/>
              <a:t>9</a:t>
            </a:fld>
            <a:endParaRPr lang="en-GB"/>
          </a:p>
        </p:txBody>
      </p:sp>
    </p:spTree>
    <p:extLst>
      <p:ext uri="{BB962C8B-B14F-4D97-AF65-F5344CB8AC3E}">
        <p14:creationId xmlns:p14="http://schemas.microsoft.com/office/powerpoint/2010/main" val="177174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For England and Wales data entry for half of their cases is started within 20 days of the occurrence of the death</a:t>
            </a:r>
          </a:p>
          <a:p>
            <a:pPr marL="171450" indent="-171450">
              <a:buFontTx/>
              <a:buChar char="-"/>
            </a:pPr>
            <a:r>
              <a:rPr lang="en-GB" dirty="0" smtClean="0"/>
              <a:t>In Scotland and Northern Ireland cases are started significantly later – takes over 100 days for 50% of deaths to be reported</a:t>
            </a:r>
          </a:p>
          <a:p>
            <a:pPr marL="171450" indent="-171450">
              <a:buFontTx/>
              <a:buChar char="-"/>
            </a:pPr>
            <a:r>
              <a:rPr lang="en-GB" dirty="0" smtClean="0"/>
              <a:t>This is not the time it takes to complete</a:t>
            </a:r>
            <a:r>
              <a:rPr lang="en-GB" baseline="0" dirty="0" smtClean="0"/>
              <a:t> the case – just the gap between the death occurring and MBRRACE-UK being notified</a:t>
            </a:r>
            <a:endParaRPr lang="en-GB" dirty="0"/>
          </a:p>
        </p:txBody>
      </p:sp>
      <p:sp>
        <p:nvSpPr>
          <p:cNvPr id="4" name="Slide Number Placeholder 3"/>
          <p:cNvSpPr>
            <a:spLocks noGrp="1"/>
          </p:cNvSpPr>
          <p:nvPr>
            <p:ph type="sldNum" sz="quarter" idx="10"/>
          </p:nvPr>
        </p:nvSpPr>
        <p:spPr/>
        <p:txBody>
          <a:bodyPr/>
          <a:lstStyle/>
          <a:p>
            <a:fld id="{1C4BCF31-29BC-470A-8316-B148A8DC6079}" type="slidenum">
              <a:rPr lang="en-GB" smtClean="0"/>
              <a:t>10</a:t>
            </a:fld>
            <a:endParaRPr lang="en-GB"/>
          </a:p>
        </p:txBody>
      </p:sp>
    </p:spTree>
    <p:extLst>
      <p:ext uri="{BB962C8B-B14F-4D97-AF65-F5344CB8AC3E}">
        <p14:creationId xmlns:p14="http://schemas.microsoft.com/office/powerpoint/2010/main" val="28578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405527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372516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23932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367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t>20/06/2018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189037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318306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t>20/06/2018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55180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t>20/06/2018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16444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t>20/06/2018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112399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342518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t>20/06/2018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86484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t>20/06/2018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685800" y="3280759"/>
            <a:ext cx="7772400" cy="796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rgbClr val="000000"/>
                </a:solidFill>
                <a:latin typeface="+mj-lt"/>
                <a:ea typeface="+mj-ea"/>
                <a:cs typeface="+mj-cs"/>
              </a:defRPr>
            </a:lvl1pPr>
          </a:lstStyle>
          <a:p>
            <a:r>
              <a:rPr lang="en-GB" b="1" dirty="0" smtClean="0"/>
              <a:t>Improving data quality </a:t>
            </a:r>
            <a:endParaRPr lang="en-GB" b="1" dirty="0"/>
          </a:p>
        </p:txBody>
      </p:sp>
      <p:sp>
        <p:nvSpPr>
          <p:cNvPr id="7" name="Subtitle 2"/>
          <p:cNvSpPr txBox="1">
            <a:spLocks/>
          </p:cNvSpPr>
          <p:nvPr/>
        </p:nvSpPr>
        <p:spPr>
          <a:xfrm>
            <a:off x="1371600" y="4149080"/>
            <a:ext cx="640080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smtClean="0">
                <a:solidFill>
                  <a:srgbClr val="781D7E"/>
                </a:solidFill>
              </a:rPr>
              <a:t>Dr Ian Gallimore</a:t>
            </a:r>
          </a:p>
        </p:txBody>
      </p:sp>
    </p:spTree>
    <p:extLst>
      <p:ext uri="{BB962C8B-B14F-4D97-AF65-F5344CB8AC3E}">
        <p14:creationId xmlns:p14="http://schemas.microsoft.com/office/powerpoint/2010/main" val="95149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Timing of reporting across the UK</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1812" y="1417638"/>
            <a:ext cx="6548368" cy="4839340"/>
          </a:xfrm>
          <a:ln>
            <a:solidFill>
              <a:schemeClr val="bg2"/>
            </a:solidFill>
          </a:ln>
          <a:effectLst>
            <a:outerShdw blurRad="50800" dist="38100" dir="5400000" algn="t" rotWithShape="0">
              <a:prstClr val="black">
                <a:alpha val="40000"/>
              </a:prstClr>
            </a:outerShdw>
          </a:effectLst>
        </p:spPr>
      </p:pic>
      <p:cxnSp>
        <p:nvCxnSpPr>
          <p:cNvPr id="6" name="Straight Connector 5"/>
          <p:cNvCxnSpPr/>
          <p:nvPr/>
        </p:nvCxnSpPr>
        <p:spPr>
          <a:xfrm>
            <a:off x="2448000" y="3474000"/>
            <a:ext cx="0" cy="1710000"/>
          </a:xfrm>
          <a:prstGeom prst="line">
            <a:avLst/>
          </a:prstGeom>
          <a:ln w="15875">
            <a:solidFill>
              <a:srgbClr val="FF0000"/>
            </a:solidFill>
            <a:headEnd type="stealt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07904" y="3474000"/>
            <a:ext cx="0" cy="1710000"/>
          </a:xfrm>
          <a:prstGeom prst="line">
            <a:avLst/>
          </a:prstGeom>
          <a:ln w="15875">
            <a:solidFill>
              <a:srgbClr val="FF0000"/>
            </a:solidFill>
            <a:head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8000" y="3474000"/>
            <a:ext cx="0" cy="1710000"/>
          </a:xfrm>
          <a:prstGeom prst="line">
            <a:avLst/>
          </a:prstGeom>
          <a:ln w="15875">
            <a:solidFill>
              <a:srgbClr val="FF0000"/>
            </a:solidFill>
            <a:head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20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does your organisation </a:t>
            </a:r>
            <a:r>
              <a:rPr lang="en-GB" b="1" dirty="0" smtClean="0"/>
              <a:t>fare*?</a:t>
            </a:r>
            <a:endParaRPr lang="en-GB"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69" y="1855099"/>
            <a:ext cx="3337560" cy="1789925"/>
          </a:xfrm>
          <a:prstGeom prst="rect">
            <a:avLst/>
          </a:prstGeom>
          <a:ln w="6350">
            <a:solidFill>
              <a:schemeClr val="bg2"/>
            </a:solidFill>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69" y="4302389"/>
            <a:ext cx="3337560" cy="1789925"/>
          </a:xfrm>
          <a:prstGeom prst="rect">
            <a:avLst/>
          </a:prstGeom>
          <a:ln w="6350">
            <a:solidFill>
              <a:schemeClr val="bg2"/>
            </a:solidFill>
          </a:ln>
          <a:effectLst>
            <a:outerShdw blurRad="50800" dist="38100" dir="5400000" algn="t" rotWithShape="0">
              <a:prstClr val="black">
                <a:alpha val="40000"/>
              </a:prst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823" y="1855099"/>
            <a:ext cx="3337560" cy="1789925"/>
          </a:xfrm>
          <a:prstGeom prst="rect">
            <a:avLst/>
          </a:prstGeom>
          <a:ln>
            <a:solidFill>
              <a:schemeClr val="bg2"/>
            </a:solidFill>
          </a:ln>
          <a:effectLst>
            <a:outerShdw blurRad="50800" dist="38100" dir="5400000" algn="t" rotWithShape="0">
              <a:prstClr val="black">
                <a:alpha val="40000"/>
              </a:prstClr>
            </a:outerShdw>
          </a:effec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32" y="4302388"/>
            <a:ext cx="3337560" cy="1789925"/>
          </a:xfrm>
          <a:prstGeom prst="rect">
            <a:avLst/>
          </a:prstGeom>
          <a:ln>
            <a:solidFill>
              <a:schemeClr val="bg2"/>
            </a:solidFill>
          </a:ln>
          <a:effectLst>
            <a:outerShdw blurRad="50800" dist="38100" dir="5400000" algn="t" rotWithShape="0">
              <a:prstClr val="black">
                <a:alpha val="40000"/>
              </a:prstClr>
            </a:outerShdw>
          </a:effectLst>
        </p:spPr>
      </p:pic>
      <p:sp>
        <p:nvSpPr>
          <p:cNvPr id="3" name="TextBox 2"/>
          <p:cNvSpPr txBox="1"/>
          <p:nvPr/>
        </p:nvSpPr>
        <p:spPr>
          <a:xfrm>
            <a:off x="581914" y="1485767"/>
            <a:ext cx="3367378" cy="369332"/>
          </a:xfrm>
          <a:prstGeom prst="rect">
            <a:avLst/>
          </a:prstGeom>
          <a:noFill/>
        </p:spPr>
        <p:txBody>
          <a:bodyPr wrap="square" rtlCol="0">
            <a:spAutoFit/>
          </a:bodyPr>
          <a:lstStyle/>
          <a:p>
            <a:pPr algn="ctr"/>
            <a:r>
              <a:rPr lang="en-GB" b="1" dirty="0" smtClean="0">
                <a:solidFill>
                  <a:srgbClr val="000000"/>
                </a:solidFill>
              </a:rPr>
              <a:t>1) Follows national average</a:t>
            </a:r>
            <a:endParaRPr lang="en-GB" b="1" dirty="0">
              <a:solidFill>
                <a:srgbClr val="000000"/>
              </a:solidFill>
            </a:endParaRPr>
          </a:p>
        </p:txBody>
      </p:sp>
      <p:sp>
        <p:nvSpPr>
          <p:cNvPr id="9" name="TextBox 8"/>
          <p:cNvSpPr txBox="1"/>
          <p:nvPr/>
        </p:nvSpPr>
        <p:spPr>
          <a:xfrm>
            <a:off x="5237070" y="1485767"/>
            <a:ext cx="3367378" cy="369332"/>
          </a:xfrm>
          <a:prstGeom prst="rect">
            <a:avLst/>
          </a:prstGeom>
          <a:noFill/>
        </p:spPr>
        <p:txBody>
          <a:bodyPr wrap="square" rtlCol="0">
            <a:spAutoFit/>
          </a:bodyPr>
          <a:lstStyle/>
          <a:p>
            <a:pPr algn="ctr"/>
            <a:r>
              <a:rPr lang="en-GB" b="1" dirty="0" smtClean="0">
                <a:solidFill>
                  <a:srgbClr val="000000"/>
                </a:solidFill>
              </a:rPr>
              <a:t>2) Excellent reporting speed</a:t>
            </a:r>
            <a:endParaRPr lang="en-GB" b="1" dirty="0">
              <a:solidFill>
                <a:srgbClr val="000000"/>
              </a:solidFill>
            </a:endParaRPr>
          </a:p>
        </p:txBody>
      </p:sp>
      <p:sp>
        <p:nvSpPr>
          <p:cNvPr id="10" name="TextBox 9"/>
          <p:cNvSpPr txBox="1"/>
          <p:nvPr/>
        </p:nvSpPr>
        <p:spPr>
          <a:xfrm>
            <a:off x="596823" y="3933056"/>
            <a:ext cx="3367378" cy="369332"/>
          </a:xfrm>
          <a:prstGeom prst="rect">
            <a:avLst/>
          </a:prstGeom>
          <a:noFill/>
        </p:spPr>
        <p:txBody>
          <a:bodyPr wrap="square" rtlCol="0">
            <a:spAutoFit/>
          </a:bodyPr>
          <a:lstStyle/>
          <a:p>
            <a:pPr algn="ctr"/>
            <a:r>
              <a:rPr lang="en-GB" b="1" dirty="0" smtClean="0">
                <a:solidFill>
                  <a:srgbClr val="000000"/>
                </a:solidFill>
              </a:rPr>
              <a:t>3) Excellent, but missing case</a:t>
            </a:r>
            <a:endParaRPr lang="en-GB" b="1" dirty="0">
              <a:solidFill>
                <a:srgbClr val="000000"/>
              </a:solidFill>
            </a:endParaRPr>
          </a:p>
        </p:txBody>
      </p:sp>
      <p:sp>
        <p:nvSpPr>
          <p:cNvPr id="12" name="TextBox 11"/>
          <p:cNvSpPr txBox="1"/>
          <p:nvPr/>
        </p:nvSpPr>
        <p:spPr>
          <a:xfrm>
            <a:off x="5228051" y="3933056"/>
            <a:ext cx="3367378" cy="369332"/>
          </a:xfrm>
          <a:prstGeom prst="rect">
            <a:avLst/>
          </a:prstGeom>
          <a:noFill/>
        </p:spPr>
        <p:txBody>
          <a:bodyPr wrap="square" rtlCol="0">
            <a:spAutoFit/>
          </a:bodyPr>
          <a:lstStyle/>
          <a:p>
            <a:pPr algn="ctr"/>
            <a:r>
              <a:rPr lang="en-GB" b="1" dirty="0" smtClean="0">
                <a:solidFill>
                  <a:srgbClr val="000000"/>
                </a:solidFill>
              </a:rPr>
              <a:t>4) Well below national average</a:t>
            </a:r>
            <a:endParaRPr lang="en-GB" b="1" dirty="0">
              <a:solidFill>
                <a:srgbClr val="000000"/>
              </a:solidFill>
            </a:endParaRPr>
          </a:p>
        </p:txBody>
      </p:sp>
      <p:sp>
        <p:nvSpPr>
          <p:cNvPr id="4" name="TextBox 3"/>
          <p:cNvSpPr txBox="1"/>
          <p:nvPr/>
        </p:nvSpPr>
        <p:spPr>
          <a:xfrm>
            <a:off x="539552" y="6309320"/>
            <a:ext cx="6480720" cy="369332"/>
          </a:xfrm>
          <a:prstGeom prst="rect">
            <a:avLst/>
          </a:prstGeom>
          <a:noFill/>
        </p:spPr>
        <p:txBody>
          <a:bodyPr wrap="square" rtlCol="0">
            <a:spAutoFit/>
          </a:bodyPr>
          <a:lstStyle/>
          <a:p>
            <a:r>
              <a:rPr lang="en-GB" dirty="0" smtClean="0">
                <a:solidFill>
                  <a:srgbClr val="140515"/>
                </a:solidFill>
              </a:rPr>
              <a:t>*Information available in local Trust/Health Board reports </a:t>
            </a:r>
            <a:endParaRPr lang="en-GB" dirty="0">
              <a:solidFill>
                <a:srgbClr val="140515"/>
              </a:solidFill>
            </a:endParaRPr>
          </a:p>
        </p:txBody>
      </p:sp>
    </p:spTree>
    <p:extLst>
      <p:ext uri="{BB962C8B-B14F-4D97-AF65-F5344CB8AC3E}">
        <p14:creationId xmlns:p14="http://schemas.microsoft.com/office/powerpoint/2010/main" val="24620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MBRRACE-UK recommendation</a:t>
            </a:r>
            <a:endParaRPr lang="en-GB" b="1" dirty="0"/>
          </a:p>
        </p:txBody>
      </p:sp>
      <p:sp>
        <p:nvSpPr>
          <p:cNvPr id="4" name="Content Placeholder 2"/>
          <p:cNvSpPr>
            <a:spLocks noGrp="1"/>
          </p:cNvSpPr>
          <p:nvPr>
            <p:ph idx="1"/>
          </p:nvPr>
        </p:nvSpPr>
        <p:spPr>
          <a:xfrm>
            <a:off x="457200" y="2104256"/>
            <a:ext cx="5987008" cy="3124944"/>
          </a:xfrm>
        </p:spPr>
        <p:txBody>
          <a:bodyPr>
            <a:normAutofit fontScale="85000" lnSpcReduction="10000"/>
          </a:bodyPr>
          <a:lstStyle/>
          <a:p>
            <a:pPr marL="0" lvl="0" indent="0">
              <a:buNone/>
            </a:pPr>
            <a:r>
              <a:rPr lang="en-GB" dirty="0" smtClean="0"/>
              <a:t>“In </a:t>
            </a:r>
            <a:r>
              <a:rPr lang="en-GB" dirty="0"/>
              <a:t>order to facilitate the close working between MBRRACE-UK and the Perinatal Mortality Review Tool (PMRT), within Trusts and Health Boards all stillbirths and neonatal deaths should be notified to MBRRACE-UK via the joint web-based system as soon as possible following the death</a:t>
            </a:r>
            <a:r>
              <a:rPr lang="en-GB" dirty="0" smtClean="0"/>
              <a:t>.”</a:t>
            </a:r>
            <a:endParaRPr lang="en-GB" dirty="0"/>
          </a:p>
          <a:p>
            <a:pPr lvl="2"/>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051" t="1701" r="9051" b="13250"/>
          <a:stretch/>
        </p:blipFill>
        <p:spPr>
          <a:xfrm>
            <a:off x="6660232" y="2564903"/>
            <a:ext cx="1728192" cy="1794661"/>
          </a:xfrm>
          <a:prstGeom prst="rect">
            <a:avLst/>
          </a:prstGeom>
        </p:spPr>
      </p:pic>
    </p:spTree>
    <p:extLst>
      <p:ext uri="{BB962C8B-B14F-4D97-AF65-F5344CB8AC3E}">
        <p14:creationId xmlns:p14="http://schemas.microsoft.com/office/powerpoint/2010/main" val="58672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 Benchmarks</a:t>
            </a:r>
            <a:endParaRPr lang="en-GB" b="1" dirty="0"/>
          </a:p>
        </p:txBody>
      </p:sp>
      <p:sp>
        <p:nvSpPr>
          <p:cNvPr id="4" name="Content Placeholder 2"/>
          <p:cNvSpPr>
            <a:spLocks noGrp="1"/>
          </p:cNvSpPr>
          <p:nvPr>
            <p:ph idx="1"/>
          </p:nvPr>
        </p:nvSpPr>
        <p:spPr>
          <a:xfrm>
            <a:off x="457200" y="2104256"/>
            <a:ext cx="5987008" cy="3124944"/>
          </a:xfrm>
        </p:spPr>
        <p:txBody>
          <a:bodyPr>
            <a:normAutofit/>
          </a:bodyPr>
          <a:lstStyle/>
          <a:p>
            <a:pPr marL="0" indent="0">
              <a:buNone/>
            </a:pPr>
            <a:r>
              <a:rPr lang="en-GB" b="1" dirty="0" smtClean="0"/>
              <a:t>MBRRACE-UK benchmarks:</a:t>
            </a:r>
          </a:p>
          <a:p>
            <a:pPr lvl="1"/>
            <a:r>
              <a:rPr lang="en-GB" dirty="0" smtClean="0"/>
              <a:t>All deaths reported within 30 days</a:t>
            </a:r>
          </a:p>
          <a:p>
            <a:pPr lvl="2"/>
            <a:r>
              <a:rPr lang="en-GB" dirty="0" smtClean="0"/>
              <a:t>Data does not have to be complete – report what you can at this stage</a:t>
            </a:r>
          </a:p>
          <a:p>
            <a:pPr lvl="1"/>
            <a:r>
              <a:rPr lang="en-GB" dirty="0" smtClean="0"/>
              <a:t>Trusts/Health Boards should aim for complete data by 90 days</a:t>
            </a:r>
          </a:p>
          <a:p>
            <a:pPr lvl="2"/>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051" t="1701" r="9051" b="13250"/>
          <a:stretch/>
        </p:blipFill>
        <p:spPr>
          <a:xfrm>
            <a:off x="6660232" y="2564903"/>
            <a:ext cx="1728192" cy="1794661"/>
          </a:xfrm>
          <a:prstGeom prst="rect">
            <a:avLst/>
          </a:prstGeom>
        </p:spPr>
      </p:pic>
    </p:spTree>
    <p:extLst>
      <p:ext uri="{BB962C8B-B14F-4D97-AF65-F5344CB8AC3E}">
        <p14:creationId xmlns:p14="http://schemas.microsoft.com/office/powerpoint/2010/main" val="28944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Benchmarks</a:t>
            </a:r>
            <a:endParaRPr lang="en-GB" b="1" dirty="0"/>
          </a:p>
        </p:txBody>
      </p:sp>
      <p:sp>
        <p:nvSpPr>
          <p:cNvPr id="3" name="Content Placeholder 2"/>
          <p:cNvSpPr>
            <a:spLocks noGrp="1"/>
          </p:cNvSpPr>
          <p:nvPr>
            <p:ph idx="1"/>
          </p:nvPr>
        </p:nvSpPr>
        <p:spPr/>
        <p:txBody>
          <a:bodyPr/>
          <a:lstStyle/>
          <a:p>
            <a:pPr marL="0" indent="0">
              <a:buNone/>
            </a:pPr>
            <a:r>
              <a:rPr lang="en-GB" b="1" dirty="0"/>
              <a:t>Trusts should aim for complete data </a:t>
            </a:r>
            <a:r>
              <a:rPr lang="en-GB" b="1" dirty="0" smtClean="0"/>
              <a:t>within 90 days</a:t>
            </a:r>
          </a:p>
          <a:p>
            <a:pPr lvl="1"/>
            <a:r>
              <a:rPr lang="en-GB" dirty="0" smtClean="0"/>
              <a:t>May </a:t>
            </a:r>
            <a:r>
              <a:rPr lang="en-GB" dirty="0"/>
              <a:t>be some delays with PM results – enter a provisional cause of death if results are pending</a:t>
            </a:r>
          </a:p>
          <a:p>
            <a:pPr lvl="1"/>
            <a:r>
              <a:rPr lang="en-GB" dirty="0"/>
              <a:t>Data can be updated at a later date if new information becomes </a:t>
            </a:r>
            <a:r>
              <a:rPr lang="en-GB" dirty="0" smtClean="0"/>
              <a:t>available</a:t>
            </a:r>
          </a:p>
          <a:p>
            <a:pPr lvl="1"/>
            <a:r>
              <a:rPr lang="en-GB" dirty="0" smtClean="0"/>
              <a:t>Inform MBRRACE-UK if there is a significant delay in assigned cases being returned</a:t>
            </a:r>
            <a:endParaRPr lang="en-GB" dirty="0"/>
          </a:p>
          <a:p>
            <a:endParaRPr lang="en-GB" dirty="0"/>
          </a:p>
        </p:txBody>
      </p:sp>
    </p:spTree>
    <p:extLst>
      <p:ext uri="{BB962C8B-B14F-4D97-AF65-F5344CB8AC3E}">
        <p14:creationId xmlns:p14="http://schemas.microsoft.com/office/powerpoint/2010/main" val="29559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4. Incentives for early reporting</a:t>
            </a:r>
            <a:endParaRPr lang="en-GB" b="1" dirty="0"/>
          </a:p>
        </p:txBody>
      </p:sp>
      <p:sp>
        <p:nvSpPr>
          <p:cNvPr id="3" name="Content Placeholder 2"/>
          <p:cNvSpPr>
            <a:spLocks noGrp="1"/>
          </p:cNvSpPr>
          <p:nvPr>
            <p:ph idx="1"/>
          </p:nvPr>
        </p:nvSpPr>
        <p:spPr>
          <a:xfrm>
            <a:off x="457200" y="1600201"/>
            <a:ext cx="5842992" cy="1036712"/>
          </a:xfrm>
        </p:spPr>
        <p:txBody>
          <a:bodyPr>
            <a:normAutofit lnSpcReduction="10000"/>
          </a:bodyPr>
          <a:lstStyle/>
          <a:p>
            <a:pPr marL="514350" indent="-514350">
              <a:buFont typeface="+mj-lt"/>
              <a:buAutoNum type="arabicPeriod"/>
            </a:pPr>
            <a:r>
              <a:rPr lang="en-GB" b="1" dirty="0" smtClean="0"/>
              <a:t>Links with national Perinatal Mortality Review Tool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600200"/>
            <a:ext cx="1967880" cy="920968"/>
          </a:xfrm>
          <a:prstGeom prst="rect">
            <a:avLst/>
          </a:prstGeom>
        </p:spPr>
      </p:pic>
      <p:sp>
        <p:nvSpPr>
          <p:cNvPr id="5" name="Content Placeholder 2"/>
          <p:cNvSpPr txBox="1">
            <a:spLocks/>
          </p:cNvSpPr>
          <p:nvPr/>
        </p:nvSpPr>
        <p:spPr>
          <a:xfrm>
            <a:off x="457200" y="2819476"/>
            <a:ext cx="8098904" cy="330668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1688" lvl="1"/>
            <a:r>
              <a:rPr lang="en-GB" dirty="0" smtClean="0"/>
              <a:t>List of MBRRACE-UK cases within PMRT</a:t>
            </a:r>
          </a:p>
          <a:p>
            <a:pPr marL="801688" lvl="1"/>
            <a:r>
              <a:rPr lang="en-GB" dirty="0" smtClean="0"/>
              <a:t>PMRT reviews can be linked to MBRRACE-UK cases to ensure matching ID numbers</a:t>
            </a:r>
          </a:p>
          <a:p>
            <a:pPr marL="801688" lvl="1"/>
            <a:r>
              <a:rPr lang="en-GB" dirty="0" smtClean="0"/>
              <a:t>Data sharing</a:t>
            </a:r>
          </a:p>
          <a:p>
            <a:pPr marL="1201738" lvl="2"/>
            <a:r>
              <a:rPr lang="en-GB" dirty="0" smtClean="0"/>
              <a:t>Currently </a:t>
            </a:r>
            <a:r>
              <a:rPr lang="en-GB" dirty="0" smtClean="0"/>
              <a:t>limited</a:t>
            </a:r>
            <a:endParaRPr lang="en-GB" dirty="0" smtClean="0"/>
          </a:p>
          <a:p>
            <a:pPr marL="1201738" lvl="2"/>
            <a:r>
              <a:rPr lang="en-GB" dirty="0" smtClean="0"/>
              <a:t>Future releases of PMRT will expand data sharing to minimise </a:t>
            </a:r>
            <a:r>
              <a:rPr lang="en-GB" dirty="0" smtClean="0"/>
              <a:t>double data entry</a:t>
            </a:r>
            <a:endParaRPr lang="en-GB" dirty="0" smtClean="0"/>
          </a:p>
          <a:p>
            <a:pPr marL="1201738" lvl="2"/>
            <a:r>
              <a:rPr lang="en-GB" dirty="0" smtClean="0"/>
              <a:t>Will be facilitated by a common notification </a:t>
            </a:r>
            <a:r>
              <a:rPr lang="en-GB" dirty="0" smtClean="0"/>
              <a:t>page – which is coming soon</a:t>
            </a:r>
            <a:endParaRPr lang="en-GB" dirty="0" smtClean="0"/>
          </a:p>
          <a:p>
            <a:pPr marL="801688" lvl="1"/>
            <a:endParaRPr lang="en-GB" dirty="0" smtClean="0"/>
          </a:p>
          <a:p>
            <a:pPr marL="573088" indent="-514350">
              <a:buFont typeface="+mj-lt"/>
              <a:buAutoNum type="arabicPeriod"/>
            </a:pPr>
            <a:endParaRPr lang="en-GB" dirty="0"/>
          </a:p>
        </p:txBody>
      </p:sp>
    </p:spTree>
    <p:extLst>
      <p:ext uri="{BB962C8B-B14F-4D97-AF65-F5344CB8AC3E}">
        <p14:creationId xmlns:p14="http://schemas.microsoft.com/office/powerpoint/2010/main" val="27565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Incentives for early reporting</a:t>
            </a:r>
            <a:endParaRPr lang="en-GB" b="1" dirty="0"/>
          </a:p>
        </p:txBody>
      </p:sp>
      <p:sp>
        <p:nvSpPr>
          <p:cNvPr id="3" name="Content Placeholder 2"/>
          <p:cNvSpPr>
            <a:spLocks noGrp="1"/>
          </p:cNvSpPr>
          <p:nvPr>
            <p:ph idx="1"/>
          </p:nvPr>
        </p:nvSpPr>
        <p:spPr/>
        <p:txBody>
          <a:bodyPr/>
          <a:lstStyle/>
          <a:p>
            <a:pPr marL="573088" indent="-514350">
              <a:buFont typeface="+mj-lt"/>
              <a:buAutoNum type="arabicPeriod" startAt="2"/>
            </a:pPr>
            <a:r>
              <a:rPr lang="en-GB" b="1" dirty="0" smtClean="0"/>
              <a:t>Reduced number of “missing” cases</a:t>
            </a:r>
          </a:p>
          <a:p>
            <a:pPr marL="1166813" lvl="1" indent="-514350"/>
            <a:r>
              <a:rPr lang="en-GB" dirty="0"/>
              <a:t>Created by MBRRACE-UK when </a:t>
            </a:r>
            <a:r>
              <a:rPr lang="en-GB" dirty="0" smtClean="0"/>
              <a:t>a death registered by parents cannot </a:t>
            </a:r>
            <a:r>
              <a:rPr lang="en-GB" dirty="0"/>
              <a:t>be reliably matched to a death reported to MBRRACE-UK</a:t>
            </a:r>
          </a:p>
          <a:p>
            <a:pPr marL="1624013" lvl="2" indent="-457200">
              <a:buFont typeface="+mj-lt"/>
              <a:buAutoNum type="alphaLcParenR"/>
            </a:pPr>
            <a:r>
              <a:rPr lang="en-GB" dirty="0" smtClean="0"/>
              <a:t>Death not reported; or</a:t>
            </a:r>
          </a:p>
          <a:p>
            <a:pPr marL="1624013" lvl="2" indent="-457200">
              <a:buFont typeface="+mj-lt"/>
              <a:buAutoNum type="alphaLcParenR"/>
            </a:pPr>
            <a:r>
              <a:rPr lang="en-GB" dirty="0"/>
              <a:t>Already reported but not matched with registered data (e.g. different surname, misspellings)</a:t>
            </a:r>
          </a:p>
          <a:p>
            <a:pPr marL="1624013" lvl="2" indent="-457200">
              <a:buFont typeface="+mj-lt"/>
              <a:buAutoNum type="alphaLcParenR"/>
            </a:pPr>
            <a:r>
              <a:rPr lang="en-GB" dirty="0"/>
              <a:t>Routine data not sufficient enough to confidently exclude (e.g. gestation uncertain)</a:t>
            </a:r>
          </a:p>
        </p:txBody>
      </p:sp>
    </p:spTree>
    <p:extLst>
      <p:ext uri="{BB962C8B-B14F-4D97-AF65-F5344CB8AC3E}">
        <p14:creationId xmlns:p14="http://schemas.microsoft.com/office/powerpoint/2010/main" val="25341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Incentives for early reporting</a:t>
            </a:r>
            <a:endParaRPr lang="en-GB" b="1" dirty="0"/>
          </a:p>
        </p:txBody>
      </p:sp>
      <p:sp>
        <p:nvSpPr>
          <p:cNvPr id="3" name="Content Placeholder 2"/>
          <p:cNvSpPr>
            <a:spLocks noGrp="1"/>
          </p:cNvSpPr>
          <p:nvPr>
            <p:ph idx="1"/>
          </p:nvPr>
        </p:nvSpPr>
        <p:spPr/>
        <p:txBody>
          <a:bodyPr>
            <a:normAutofit fontScale="92500" lnSpcReduction="10000"/>
          </a:bodyPr>
          <a:lstStyle/>
          <a:p>
            <a:pPr marL="573088" indent="-514350">
              <a:buFont typeface="+mj-lt"/>
              <a:buAutoNum type="arabicPeriod" startAt="2"/>
            </a:pPr>
            <a:r>
              <a:rPr lang="en-GB" b="1" dirty="0" smtClean="0"/>
              <a:t>Reduced number of “missing” cases</a:t>
            </a:r>
          </a:p>
          <a:p>
            <a:pPr marL="1166813" lvl="1" indent="-514350"/>
            <a:r>
              <a:rPr lang="en-GB" dirty="0"/>
              <a:t>Created by MBRRACE-UK when registered death cannot be reliably matched to a death reported to MBRRACE-UK</a:t>
            </a:r>
          </a:p>
          <a:p>
            <a:pPr marL="1624013" lvl="2" indent="-457200">
              <a:buFont typeface="+mj-lt"/>
              <a:buAutoNum type="alphaLcParenR"/>
            </a:pPr>
            <a:r>
              <a:rPr lang="en-GB" b="1" dirty="0" smtClean="0">
                <a:solidFill>
                  <a:srgbClr val="FF0000"/>
                </a:solidFill>
              </a:rPr>
              <a:t>Death not reported</a:t>
            </a:r>
          </a:p>
          <a:p>
            <a:pPr marL="2081213" lvl="3" indent="-457200"/>
            <a:r>
              <a:rPr lang="en-GB" dirty="0" smtClean="0"/>
              <a:t>Baby died outside maternity/NNU setting (e.g. hospice, A&amp;E, home) – reporter(s) unaware of death</a:t>
            </a:r>
          </a:p>
          <a:p>
            <a:pPr marL="2081213" lvl="3" indent="-457200"/>
            <a:r>
              <a:rPr lang="en-GB" dirty="0" smtClean="0"/>
              <a:t>Lack of resources – personnel, time</a:t>
            </a:r>
          </a:p>
          <a:p>
            <a:pPr marL="2081213" lvl="3" indent="-457200"/>
            <a:r>
              <a:rPr lang="en-GB" dirty="0" smtClean="0"/>
              <a:t>Procedural</a:t>
            </a:r>
          </a:p>
          <a:p>
            <a:pPr marL="1166813" lvl="2" indent="0">
              <a:buNone/>
            </a:pPr>
            <a:r>
              <a:rPr lang="en-GB" sz="2000" dirty="0" smtClean="0"/>
              <a:t>Any death identified in routine data occurred at least 6 months earlier, up to 8-9 months in some cases</a:t>
            </a:r>
          </a:p>
          <a:p>
            <a:pPr marL="1166813" lvl="2" indent="0">
              <a:buNone/>
            </a:pPr>
            <a:r>
              <a:rPr lang="en-GB" sz="2000" b="1" dirty="0" smtClean="0"/>
              <a:t>To avoid duplicate entries use </a:t>
            </a:r>
            <a:r>
              <a:rPr lang="en-GB" sz="2000" b="1" dirty="0"/>
              <a:t>the outline case created by MBRRACE-UK</a:t>
            </a:r>
          </a:p>
          <a:p>
            <a:pPr marL="1166813" lvl="2" indent="0">
              <a:buNone/>
            </a:pPr>
            <a:endParaRPr lang="en-GB" sz="2000" dirty="0" smtClean="0"/>
          </a:p>
        </p:txBody>
      </p:sp>
    </p:spTree>
    <p:extLst>
      <p:ext uri="{BB962C8B-B14F-4D97-AF65-F5344CB8AC3E}">
        <p14:creationId xmlns:p14="http://schemas.microsoft.com/office/powerpoint/2010/main" val="283670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Incentives for early reporting</a:t>
            </a:r>
            <a:endParaRPr lang="en-GB" b="1" dirty="0"/>
          </a:p>
        </p:txBody>
      </p:sp>
      <p:sp>
        <p:nvSpPr>
          <p:cNvPr id="3" name="Content Placeholder 2"/>
          <p:cNvSpPr>
            <a:spLocks noGrp="1"/>
          </p:cNvSpPr>
          <p:nvPr>
            <p:ph idx="1"/>
          </p:nvPr>
        </p:nvSpPr>
        <p:spPr/>
        <p:txBody>
          <a:bodyPr>
            <a:normAutofit lnSpcReduction="10000"/>
          </a:bodyPr>
          <a:lstStyle/>
          <a:p>
            <a:pPr marL="573088" indent="-514350">
              <a:buFont typeface="+mj-lt"/>
              <a:buAutoNum type="arabicPeriod" startAt="2"/>
            </a:pPr>
            <a:r>
              <a:rPr lang="en-GB" b="1" dirty="0" smtClean="0"/>
              <a:t>Reduced number of “missing” cases</a:t>
            </a:r>
          </a:p>
          <a:p>
            <a:pPr marL="1166813" lvl="1" indent="-514350"/>
            <a:r>
              <a:rPr lang="en-GB" dirty="0"/>
              <a:t>Created by MBRRACE-UK when </a:t>
            </a:r>
            <a:r>
              <a:rPr lang="en-GB" dirty="0" smtClean="0"/>
              <a:t>a death registered by parents cannot </a:t>
            </a:r>
            <a:r>
              <a:rPr lang="en-GB" dirty="0"/>
              <a:t>be reliably matched to a death reported to MBRRACE-UK</a:t>
            </a:r>
          </a:p>
          <a:p>
            <a:pPr marL="1624013" lvl="2" indent="-457200">
              <a:buFont typeface="+mj-lt"/>
              <a:buAutoNum type="alphaLcParenR"/>
            </a:pPr>
            <a:r>
              <a:rPr lang="en-GB" dirty="0" smtClean="0"/>
              <a:t>Death not reported; or</a:t>
            </a:r>
          </a:p>
          <a:p>
            <a:pPr marL="1624013" lvl="2" indent="-457200">
              <a:buFont typeface="+mj-lt"/>
              <a:buAutoNum type="alphaLcParenR"/>
            </a:pPr>
            <a:r>
              <a:rPr lang="en-GB" b="1" dirty="0" smtClean="0">
                <a:solidFill>
                  <a:srgbClr val="FF0000"/>
                </a:solidFill>
              </a:rPr>
              <a:t>Already reported but not matched with registered data (e.g. different surname, misspellings)</a:t>
            </a:r>
          </a:p>
          <a:p>
            <a:pPr marL="1624013" lvl="2" indent="-457200">
              <a:buFont typeface="+mj-lt"/>
              <a:buAutoNum type="alphaLcParenR"/>
            </a:pPr>
            <a:r>
              <a:rPr lang="en-GB" b="1" dirty="0" smtClean="0">
                <a:solidFill>
                  <a:srgbClr val="FF0000"/>
                </a:solidFill>
              </a:rPr>
              <a:t>Routine data not sufficient enough to confidently exclude (e.g. gestation uncertain)</a:t>
            </a:r>
          </a:p>
          <a:p>
            <a:pPr marL="1166813" lvl="2" indent="0">
              <a:buNone/>
            </a:pPr>
            <a:r>
              <a:rPr lang="en-GB" dirty="0" smtClean="0"/>
              <a:t>Let us know if a death has already been reported, or does not meet MBRRACE-UK criteria</a:t>
            </a:r>
            <a:endParaRPr lang="en-GB" dirty="0"/>
          </a:p>
        </p:txBody>
      </p:sp>
    </p:spTree>
    <p:extLst>
      <p:ext uri="{BB962C8B-B14F-4D97-AF65-F5344CB8AC3E}">
        <p14:creationId xmlns:p14="http://schemas.microsoft.com/office/powerpoint/2010/main" val="2403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417639"/>
            <a:ext cx="8229600" cy="4027586"/>
          </a:xfrm>
        </p:spPr>
        <p:txBody>
          <a:bodyPr>
            <a:normAutofit fontScale="77500" lnSpcReduction="20000"/>
          </a:bodyPr>
          <a:lstStyle/>
          <a:p>
            <a:pPr marL="171450" indent="-171450">
              <a:buFontTx/>
              <a:buChar char="-"/>
            </a:pPr>
            <a:r>
              <a:rPr lang="en-GB" dirty="0"/>
              <a:t>“Missing cases” list provided by MBRRACE-UK is there to help make sure cases don’t go unreported, but </a:t>
            </a:r>
            <a:r>
              <a:rPr lang="en-GB" b="1" dirty="0"/>
              <a:t>missing cases should be the exception</a:t>
            </a:r>
            <a:r>
              <a:rPr lang="en-GB" dirty="0"/>
              <a:t>, not the </a:t>
            </a:r>
            <a:r>
              <a:rPr lang="en-GB" dirty="0" smtClean="0"/>
              <a:t>rule</a:t>
            </a:r>
          </a:p>
          <a:p>
            <a:pPr marL="171450" indent="-171450">
              <a:buFontTx/>
              <a:buChar char="-"/>
            </a:pPr>
            <a:endParaRPr lang="en-GB" dirty="0"/>
          </a:p>
          <a:p>
            <a:pPr marL="171450" indent="-171450">
              <a:buFontTx/>
              <a:buChar char="-"/>
            </a:pPr>
            <a:r>
              <a:rPr lang="en-GB" dirty="0" smtClean="0"/>
              <a:t>If a case is identified as “missing” this death will have occurred 6-9 months earlier</a:t>
            </a:r>
          </a:p>
          <a:p>
            <a:pPr marL="171450" indent="-171450">
              <a:buFontTx/>
              <a:buChar char="-"/>
            </a:pPr>
            <a:endParaRPr lang="en-GB" dirty="0"/>
          </a:p>
          <a:p>
            <a:pPr marL="171450" indent="-171450">
              <a:buFontTx/>
              <a:buChar char="-"/>
            </a:pPr>
            <a:r>
              <a:rPr lang="en-GB" b="1" dirty="0"/>
              <a:t>Missing cases use more resources </a:t>
            </a:r>
            <a:r>
              <a:rPr lang="en-GB" dirty="0"/>
              <a:t>– notes need to be retrieved, reduced familiarity, mother may be pregnant again</a:t>
            </a:r>
          </a:p>
          <a:p>
            <a:pPr marL="171450" indent="-171450">
              <a:buFontTx/>
              <a:buChar char="-"/>
            </a:pPr>
            <a:endParaRPr lang="en-GB" dirty="0"/>
          </a:p>
          <a:p>
            <a:pPr marL="171450" indent="-171450">
              <a:buFontTx/>
              <a:buChar char="-"/>
            </a:pPr>
            <a:r>
              <a:rPr lang="en-GB" b="1" dirty="0"/>
              <a:t>Missing cases delay the reporting of other </a:t>
            </a:r>
            <a:r>
              <a:rPr lang="en-GB" b="1" dirty="0" smtClean="0"/>
              <a:t>cases</a:t>
            </a:r>
          </a:p>
          <a:p>
            <a:pPr marL="171450" indent="-171450">
              <a:buFontTx/>
              <a:buChar char="-"/>
            </a:pPr>
            <a:endParaRPr lang="en-GB" b="1" dirty="0"/>
          </a:p>
          <a:p>
            <a:endParaRPr lang="en-GB" dirty="0"/>
          </a:p>
        </p:txBody>
      </p:sp>
    </p:spTree>
    <p:extLst>
      <p:ext uri="{BB962C8B-B14F-4D97-AF65-F5344CB8AC3E}">
        <p14:creationId xmlns:p14="http://schemas.microsoft.com/office/powerpoint/2010/main" val="38652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Overview</a:t>
            </a:r>
            <a:endParaRPr lang="en-GB" b="1" dirty="0"/>
          </a:p>
        </p:txBody>
      </p:sp>
      <p:sp>
        <p:nvSpPr>
          <p:cNvPr id="3" name="Content Placeholder 2"/>
          <p:cNvSpPr>
            <a:spLocks noGrp="1"/>
          </p:cNvSpPr>
          <p:nvPr>
            <p:ph idx="1"/>
          </p:nvPr>
        </p:nvSpPr>
        <p:spPr/>
        <p:txBody>
          <a:bodyPr/>
          <a:lstStyle/>
          <a:p>
            <a:pPr marL="514350" indent="-514350">
              <a:buFont typeface="+mj-lt"/>
              <a:buAutoNum type="arabicPeriod"/>
            </a:pPr>
            <a:r>
              <a:rPr lang="en-GB" dirty="0"/>
              <a:t>Data </a:t>
            </a:r>
            <a:r>
              <a:rPr lang="en-GB" dirty="0" smtClean="0"/>
              <a:t>quality</a:t>
            </a:r>
          </a:p>
          <a:p>
            <a:pPr marL="514350" indent="-514350">
              <a:buFont typeface="+mj-lt"/>
              <a:buAutoNum type="arabicPeriod"/>
            </a:pPr>
            <a:r>
              <a:rPr lang="en-GB" dirty="0" smtClean="0"/>
              <a:t>Timing of reporting</a:t>
            </a:r>
          </a:p>
          <a:p>
            <a:pPr marL="514350" indent="-514350">
              <a:buFont typeface="+mj-lt"/>
              <a:buAutoNum type="arabicPeriod"/>
            </a:pPr>
            <a:r>
              <a:rPr lang="en-GB" dirty="0" smtClean="0"/>
              <a:t>Benchmarks</a:t>
            </a:r>
          </a:p>
          <a:p>
            <a:pPr marL="514350" indent="-514350">
              <a:buFont typeface="+mj-lt"/>
              <a:buAutoNum type="arabicPeriod"/>
            </a:pPr>
            <a:r>
              <a:rPr lang="en-GB" dirty="0" smtClean="0"/>
              <a:t>Incentives</a:t>
            </a:r>
          </a:p>
          <a:p>
            <a:pPr marL="0" indent="0">
              <a:buNone/>
            </a:pPr>
            <a:endParaRPr lang="en-GB" dirty="0"/>
          </a:p>
        </p:txBody>
      </p:sp>
    </p:spTree>
    <p:extLst>
      <p:ext uri="{BB962C8B-B14F-4D97-AF65-F5344CB8AC3E}">
        <p14:creationId xmlns:p14="http://schemas.microsoft.com/office/powerpoint/2010/main" val="42823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Incentives for early reporting</a:t>
            </a:r>
          </a:p>
        </p:txBody>
      </p:sp>
      <p:sp>
        <p:nvSpPr>
          <p:cNvPr id="3" name="Content Placeholder 2"/>
          <p:cNvSpPr>
            <a:spLocks noGrp="1"/>
          </p:cNvSpPr>
          <p:nvPr>
            <p:ph idx="1"/>
          </p:nvPr>
        </p:nvSpPr>
        <p:spPr>
          <a:xfrm>
            <a:off x="457200" y="1268760"/>
            <a:ext cx="8229600" cy="4857403"/>
          </a:xfrm>
        </p:spPr>
        <p:txBody>
          <a:bodyPr/>
          <a:lstStyle/>
          <a:p>
            <a:pPr marL="514350" indent="-514350">
              <a:buFont typeface="+mj-lt"/>
              <a:buAutoNum type="arabicPeriod" startAt="3"/>
            </a:pPr>
            <a:r>
              <a:rPr lang="en-GB" b="1" dirty="0" smtClean="0"/>
              <a:t>Enhanced reports via the MBRRACE-UK reporting system</a:t>
            </a:r>
          </a:p>
          <a:p>
            <a:pPr lvl="1"/>
            <a:r>
              <a:rPr lang="en-GB" dirty="0" smtClean="0"/>
              <a:t>Currently in </a:t>
            </a:r>
            <a:r>
              <a:rPr lang="en-GB" dirty="0" smtClean="0"/>
              <a:t>development </a:t>
            </a:r>
            <a:r>
              <a:rPr lang="en-GB" sz="2000" dirty="0" smtClean="0"/>
              <a:t>(schematic in development is on the next slide)</a:t>
            </a:r>
            <a:endParaRPr lang="en-GB" sz="2000" dirty="0" smtClean="0"/>
          </a:p>
          <a:p>
            <a:pPr lvl="1"/>
            <a:r>
              <a:rPr lang="en-GB" dirty="0" smtClean="0"/>
              <a:t>Will allow access to more detailed and customisable reports specific to each Trust/Health Board</a:t>
            </a:r>
          </a:p>
        </p:txBody>
      </p:sp>
    </p:spTree>
    <p:extLst>
      <p:ext uri="{BB962C8B-B14F-4D97-AF65-F5344CB8AC3E}">
        <p14:creationId xmlns:p14="http://schemas.microsoft.com/office/powerpoint/2010/main" val="151456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525" t="6640"/>
          <a:stretch/>
        </p:blipFill>
        <p:spPr>
          <a:xfrm>
            <a:off x="2767658" y="1325081"/>
            <a:ext cx="5400000" cy="2640734"/>
          </a:xfrm>
          <a:prstGeom prst="rect">
            <a:avLst/>
          </a:prstGeom>
        </p:spPr>
      </p:pic>
      <p:sp>
        <p:nvSpPr>
          <p:cNvPr id="7" name="Rectangle 6"/>
          <p:cNvSpPr/>
          <p:nvPr/>
        </p:nvSpPr>
        <p:spPr>
          <a:xfrm>
            <a:off x="899592" y="316185"/>
            <a:ext cx="1685799" cy="5965751"/>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sp>
        <p:nvSpPr>
          <p:cNvPr id="8" name="Rectangular Callout 7"/>
          <p:cNvSpPr/>
          <p:nvPr/>
        </p:nvSpPr>
        <p:spPr>
          <a:xfrm>
            <a:off x="6284844" y="2193656"/>
            <a:ext cx="1708410" cy="888341"/>
          </a:xfrm>
          <a:prstGeom prst="wedgeRectCallout">
            <a:avLst>
              <a:gd name="adj1" fmla="val -20678"/>
              <a:gd name="adj2" fmla="val 80302"/>
            </a:avLst>
          </a:prstGeom>
          <a:solidFill>
            <a:schemeClr val="bg1">
              <a:lumMod val="95000"/>
            </a:schemeClr>
          </a:solidFill>
          <a:ln w="12700">
            <a:solidFill>
              <a:srgbClr val="781D7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en-GB" sz="6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Singleton Neonatal death</a:t>
            </a:r>
          </a:p>
          <a:p>
            <a:r>
              <a:rPr lang="en-GB" sz="6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Date of death: </a:t>
            </a:r>
            <a:r>
              <a:rPr lang="en-GB" sz="6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13 September 2015</a:t>
            </a:r>
          </a:p>
          <a:p>
            <a:r>
              <a:rPr lang="en-GB" sz="6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Born within: </a:t>
            </a:r>
            <a:r>
              <a:rPr lang="en-GB" sz="6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Trust A</a:t>
            </a:r>
          </a:p>
          <a:p>
            <a:r>
              <a:rPr lang="en-GB" sz="6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Died at: </a:t>
            </a:r>
            <a:r>
              <a:rPr lang="en-GB" sz="6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Trust B</a:t>
            </a:r>
          </a:p>
          <a:p>
            <a:r>
              <a:rPr lang="en-GB" sz="6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Days since previous death: </a:t>
            </a:r>
            <a:r>
              <a:rPr lang="en-GB" sz="6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5</a:t>
            </a:r>
          </a:p>
          <a:p>
            <a:r>
              <a:rPr lang="en-GB" sz="6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Gestational age (weeks): </a:t>
            </a:r>
            <a:r>
              <a:rPr lang="en-GB" sz="6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35</a:t>
            </a:r>
          </a:p>
          <a:p>
            <a:r>
              <a:rPr lang="en-GB" sz="6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Cause of death: </a:t>
            </a:r>
            <a:r>
              <a:rPr lang="en-GB" sz="6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Congenital anomaly</a:t>
            </a:r>
          </a:p>
          <a:p>
            <a:r>
              <a:rPr lang="en-GB" sz="6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Report ID: </a:t>
            </a:r>
            <a:r>
              <a:rPr lang="en-GB" sz="6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123456</a:t>
            </a:r>
            <a:endParaRPr lang="en-GB" sz="6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 name="TextBox 8"/>
          <p:cNvSpPr txBox="1"/>
          <p:nvPr/>
        </p:nvSpPr>
        <p:spPr>
          <a:xfrm>
            <a:off x="2764031" y="999435"/>
            <a:ext cx="1515974" cy="306989"/>
          </a:xfrm>
          <a:prstGeom prst="rect">
            <a:avLst/>
          </a:prstGeom>
          <a:noFill/>
        </p:spPr>
        <p:txBody>
          <a:bodyPr wrap="none" lIns="72000" tIns="72000" rIns="72000" bIns="72000" rtlCol="0">
            <a:spAutoFit/>
          </a:bodyPr>
          <a:lstStyle/>
          <a:p>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Days between deaths</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10" name="TextBox 9"/>
          <p:cNvSpPr txBox="1"/>
          <p:nvPr/>
        </p:nvSpPr>
        <p:spPr>
          <a:xfrm>
            <a:off x="2764031" y="3981533"/>
            <a:ext cx="1318804" cy="468572"/>
          </a:xfrm>
          <a:prstGeom prst="rect">
            <a:avLst/>
          </a:prstGeom>
          <a:noFill/>
        </p:spPr>
        <p:txBody>
          <a:bodyPr wrap="none" lIns="72000" tIns="72000" rIns="72000" bIns="72000" rtlCol="0">
            <a:spAutoFit/>
          </a:bodyPr>
          <a:lstStyle/>
          <a:p>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Number of deaths</a:t>
            </a:r>
            <a:b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b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by gestational age</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11" name="TextBox 10"/>
          <p:cNvSpPr txBox="1"/>
          <p:nvPr/>
        </p:nvSpPr>
        <p:spPr>
          <a:xfrm>
            <a:off x="2764031" y="260648"/>
            <a:ext cx="4972305" cy="453183"/>
          </a:xfrm>
          <a:prstGeom prst="rect">
            <a:avLst/>
          </a:prstGeom>
          <a:noFill/>
        </p:spPr>
        <p:txBody>
          <a:bodyPr wrap="none" lIns="72000" tIns="72000" rIns="72000" bIns="72000" rtlCol="0">
            <a:spAutoFit/>
          </a:bodyPr>
          <a:lstStyle/>
          <a:p>
            <a:r>
              <a:rPr lang="en-GB" sz="2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Deaths of babies born within your Trust</a:t>
            </a:r>
            <a:endParaRPr lang="en-GB" sz="2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12" name="Rounded Rectangle 11"/>
          <p:cNvSpPr/>
          <p:nvPr/>
        </p:nvSpPr>
        <p:spPr>
          <a:xfrm>
            <a:off x="6431464" y="785273"/>
            <a:ext cx="1608324" cy="216645"/>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Switch to </a:t>
            </a:r>
            <a:r>
              <a:rPr lang="en-GB" sz="8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Deaths at your Trust</a:t>
            </a:r>
            <a:endParaRPr lang="en-GB" sz="8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3" name="TextBox 12"/>
          <p:cNvSpPr txBox="1"/>
          <p:nvPr/>
        </p:nvSpPr>
        <p:spPr>
          <a:xfrm>
            <a:off x="4575986" y="3981533"/>
            <a:ext cx="1308347" cy="468572"/>
          </a:xfrm>
          <a:prstGeom prst="rect">
            <a:avLst/>
          </a:prstGeom>
          <a:noFill/>
        </p:spPr>
        <p:txBody>
          <a:bodyPr wrap="square" lIns="72000" tIns="72000" rIns="72000" bIns="72000" rtlCol="0">
            <a:spAutoFit/>
          </a:bodyPr>
          <a:lstStyle/>
          <a:p>
            <a:r>
              <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rPr>
              <a:t>Number of deaths </a:t>
            </a: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
            </a:r>
            <a:b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b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by age of mother</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14" name="TextBox 13"/>
          <p:cNvSpPr txBox="1"/>
          <p:nvPr/>
        </p:nvSpPr>
        <p:spPr>
          <a:xfrm>
            <a:off x="937971" y="355377"/>
            <a:ext cx="522112" cy="330072"/>
          </a:xfrm>
          <a:prstGeom prst="rect">
            <a:avLst/>
          </a:prstGeom>
          <a:noFill/>
        </p:spPr>
        <p:txBody>
          <a:bodyPr wrap="none" lIns="72000" tIns="72000" rIns="72000" bIns="72000" rtlCol="0">
            <a:spAutoFit/>
          </a:bodyPr>
          <a:lstStyle/>
          <a:p>
            <a:r>
              <a:rPr lang="en-GB" sz="12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Filter</a:t>
            </a:r>
            <a:endParaRPr lang="en-GB" sz="12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15" name="Rounded Rectangle 14"/>
          <p:cNvSpPr/>
          <p:nvPr/>
        </p:nvSpPr>
        <p:spPr>
          <a:xfrm>
            <a:off x="2087789" y="412090"/>
            <a:ext cx="409556"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Clear</a:t>
            </a:r>
            <a:endParaRPr lang="en-GB" sz="8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6" name="TextBox 15"/>
          <p:cNvSpPr txBox="1"/>
          <p:nvPr/>
        </p:nvSpPr>
        <p:spPr>
          <a:xfrm>
            <a:off x="937971" y="726640"/>
            <a:ext cx="977365" cy="299295"/>
          </a:xfrm>
          <a:prstGeom prst="rect">
            <a:avLst/>
          </a:prstGeom>
          <a:noFill/>
        </p:spPr>
        <p:txBody>
          <a:bodyPr wrap="none" lIns="72000" tIns="72000" rIns="72000" bIns="72000" rtlCol="0">
            <a:spAutoFit/>
          </a:bodyPr>
          <a:lstStyle/>
          <a:p>
            <a:r>
              <a:rPr lang="en-GB" sz="1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Type of death</a:t>
            </a:r>
            <a:endParaRPr lang="en-GB" sz="1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17" name="Rounded Rectangle 16"/>
          <p:cNvSpPr/>
          <p:nvPr/>
        </p:nvSpPr>
        <p:spPr>
          <a:xfrm>
            <a:off x="988234" y="980728"/>
            <a:ext cx="668637"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Stillbirth (23)</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8" name="Rounded Rectangle 17"/>
          <p:cNvSpPr/>
          <p:nvPr/>
        </p:nvSpPr>
        <p:spPr>
          <a:xfrm>
            <a:off x="988234" y="1236116"/>
            <a:ext cx="946670"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Neonatal death (9)</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9" name="TextBox 18"/>
          <p:cNvSpPr txBox="1"/>
          <p:nvPr/>
        </p:nvSpPr>
        <p:spPr>
          <a:xfrm>
            <a:off x="937971" y="1504057"/>
            <a:ext cx="1095987" cy="299295"/>
          </a:xfrm>
          <a:prstGeom prst="rect">
            <a:avLst/>
          </a:prstGeom>
          <a:noFill/>
        </p:spPr>
        <p:txBody>
          <a:bodyPr wrap="none" lIns="72000" tIns="72000" rIns="72000" bIns="72000" rtlCol="0">
            <a:spAutoFit/>
          </a:bodyPr>
          <a:lstStyle/>
          <a:p>
            <a:r>
              <a:rPr lang="en-GB" sz="1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Gestational age</a:t>
            </a:r>
            <a:endParaRPr lang="en-GB" sz="1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20" name="Rounded Rectangle 19"/>
          <p:cNvSpPr/>
          <p:nvPr/>
        </p:nvSpPr>
        <p:spPr>
          <a:xfrm>
            <a:off x="989141" y="1748910"/>
            <a:ext cx="447614"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 23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1" name="TextBox 20"/>
          <p:cNvSpPr txBox="1"/>
          <p:nvPr/>
        </p:nvSpPr>
        <p:spPr>
          <a:xfrm>
            <a:off x="6292101" y="3981533"/>
            <a:ext cx="1326820" cy="468572"/>
          </a:xfrm>
          <a:prstGeom prst="rect">
            <a:avLst/>
          </a:prstGeom>
          <a:noFill/>
        </p:spPr>
        <p:txBody>
          <a:bodyPr wrap="none" lIns="72000" tIns="72000" rIns="72000" bIns="72000" rtlCol="0">
            <a:spAutoFit/>
          </a:bodyPr>
          <a:lstStyle/>
          <a:p>
            <a:r>
              <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rPr>
              <a:t>Number of deaths </a:t>
            </a: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
            </a:r>
            <a:b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b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by cause of death</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22" name="Rounded Rectangle 21"/>
          <p:cNvSpPr/>
          <p:nvPr/>
        </p:nvSpPr>
        <p:spPr>
          <a:xfrm>
            <a:off x="989141" y="1998394"/>
            <a:ext cx="51008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24-27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3" name="Rounded Rectangle 22"/>
          <p:cNvSpPr/>
          <p:nvPr/>
        </p:nvSpPr>
        <p:spPr>
          <a:xfrm>
            <a:off x="989141" y="2247878"/>
            <a:ext cx="51008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28-31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4" name="Rounded Rectangle 23"/>
          <p:cNvSpPr/>
          <p:nvPr/>
        </p:nvSpPr>
        <p:spPr>
          <a:xfrm>
            <a:off x="989141" y="2497362"/>
            <a:ext cx="51008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32-36 (2)</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5" name="Rounded Rectangle 24"/>
          <p:cNvSpPr/>
          <p:nvPr/>
        </p:nvSpPr>
        <p:spPr>
          <a:xfrm>
            <a:off x="989141" y="2746846"/>
            <a:ext cx="564718"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37-41 (29)</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6" name="Rounded Rectangle 25"/>
          <p:cNvSpPr/>
          <p:nvPr/>
        </p:nvSpPr>
        <p:spPr>
          <a:xfrm>
            <a:off x="989141" y="2996331"/>
            <a:ext cx="447614"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 42 (1)</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7" name="TextBox 26"/>
          <p:cNvSpPr txBox="1"/>
          <p:nvPr/>
        </p:nvSpPr>
        <p:spPr>
          <a:xfrm>
            <a:off x="937971" y="3261677"/>
            <a:ext cx="1062324" cy="299295"/>
          </a:xfrm>
          <a:prstGeom prst="rect">
            <a:avLst/>
          </a:prstGeom>
          <a:noFill/>
        </p:spPr>
        <p:txBody>
          <a:bodyPr wrap="none" lIns="72000" tIns="72000" rIns="72000" bIns="72000" rtlCol="0">
            <a:spAutoFit/>
          </a:bodyPr>
          <a:lstStyle/>
          <a:p>
            <a:r>
              <a:rPr lang="en-GB" sz="1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Cause of death</a:t>
            </a:r>
            <a:endParaRPr lang="en-GB" sz="1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28" name="Rounded Rectangle 27"/>
          <p:cNvSpPr/>
          <p:nvPr/>
        </p:nvSpPr>
        <p:spPr>
          <a:xfrm>
            <a:off x="987327" y="3501008"/>
            <a:ext cx="635646"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Infection (2)</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29" name="Rounded Rectangle 28"/>
          <p:cNvSpPr/>
          <p:nvPr/>
        </p:nvSpPr>
        <p:spPr>
          <a:xfrm>
            <a:off x="987327" y="3760213"/>
            <a:ext cx="658740"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Neonatal (7)</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0" name="Rounded Rectangle 29"/>
          <p:cNvSpPr/>
          <p:nvPr/>
        </p:nvSpPr>
        <p:spPr>
          <a:xfrm>
            <a:off x="987327" y="4019418"/>
            <a:ext cx="768564"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Intrapartum (2)</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1" name="Rounded Rectangle 30"/>
          <p:cNvSpPr/>
          <p:nvPr/>
        </p:nvSpPr>
        <p:spPr>
          <a:xfrm>
            <a:off x="987327" y="4278623"/>
            <a:ext cx="1149713"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Congenital anomaly (5)</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2" name="Rounded Rectangle 31"/>
          <p:cNvSpPr/>
          <p:nvPr/>
        </p:nvSpPr>
        <p:spPr>
          <a:xfrm>
            <a:off x="987327" y="4537828"/>
            <a:ext cx="47345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err="1"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Fetal</a:t>
            </a: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 (2)</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3" name="Rounded Rectangle 32"/>
          <p:cNvSpPr/>
          <p:nvPr/>
        </p:nvSpPr>
        <p:spPr>
          <a:xfrm>
            <a:off x="987327" y="4797033"/>
            <a:ext cx="46679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Cord (1)</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4" name="Rounded Rectangle 33"/>
          <p:cNvSpPr/>
          <p:nvPr/>
        </p:nvSpPr>
        <p:spPr>
          <a:xfrm>
            <a:off x="987327" y="5056238"/>
            <a:ext cx="647194"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Placenta (4)</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5" name="Rounded Rectangle 34"/>
          <p:cNvSpPr/>
          <p:nvPr/>
        </p:nvSpPr>
        <p:spPr>
          <a:xfrm>
            <a:off x="987327" y="5315443"/>
            <a:ext cx="645544"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Maternal (1)</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6" name="Rounded Rectangle 35"/>
          <p:cNvSpPr/>
          <p:nvPr/>
        </p:nvSpPr>
        <p:spPr>
          <a:xfrm>
            <a:off x="987327" y="5574648"/>
            <a:ext cx="67523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Unknown (8)</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37" name="Rounded Rectangle 36"/>
          <p:cNvSpPr/>
          <p:nvPr/>
        </p:nvSpPr>
        <p:spPr>
          <a:xfrm>
            <a:off x="987327" y="5833857"/>
            <a:ext cx="591110"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Missing (1)</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pic>
        <p:nvPicPr>
          <p:cNvPr id="38" name="Picture 37"/>
          <p:cNvPicPr>
            <a:picLocks noChangeAspect="1"/>
          </p:cNvPicPr>
          <p:nvPr/>
        </p:nvPicPr>
        <p:blipFill>
          <a:blip r:embed="rId4"/>
          <a:stretch>
            <a:fillRect/>
          </a:stretch>
        </p:blipFill>
        <p:spPr>
          <a:xfrm>
            <a:off x="2767658" y="4496271"/>
            <a:ext cx="1800000" cy="1750998"/>
          </a:xfrm>
          <a:prstGeom prst="rect">
            <a:avLst/>
          </a:prstGeom>
        </p:spPr>
      </p:pic>
      <p:pic>
        <p:nvPicPr>
          <p:cNvPr id="39" name="Picture 38"/>
          <p:cNvPicPr>
            <a:picLocks noChangeAspect="1"/>
          </p:cNvPicPr>
          <p:nvPr/>
        </p:nvPicPr>
        <p:blipFill>
          <a:blip r:embed="rId5"/>
          <a:stretch>
            <a:fillRect/>
          </a:stretch>
        </p:blipFill>
        <p:spPr>
          <a:xfrm>
            <a:off x="4575987" y="4496271"/>
            <a:ext cx="1800000" cy="1750998"/>
          </a:xfrm>
          <a:prstGeom prst="rect">
            <a:avLst/>
          </a:prstGeom>
        </p:spPr>
      </p:pic>
      <p:pic>
        <p:nvPicPr>
          <p:cNvPr id="40" name="Picture 39"/>
          <p:cNvPicPr>
            <a:picLocks noChangeAspect="1"/>
          </p:cNvPicPr>
          <p:nvPr/>
        </p:nvPicPr>
        <p:blipFill>
          <a:blip r:embed="rId6"/>
          <a:stretch>
            <a:fillRect/>
          </a:stretch>
        </p:blipFill>
        <p:spPr>
          <a:xfrm>
            <a:off x="6367658" y="4496271"/>
            <a:ext cx="1800000" cy="1747732"/>
          </a:xfrm>
          <a:prstGeom prst="rect">
            <a:avLst/>
          </a:prstGeom>
        </p:spPr>
      </p:pic>
      <p:sp>
        <p:nvSpPr>
          <p:cNvPr id="41" name="Rectangle 40"/>
          <p:cNvSpPr/>
          <p:nvPr/>
        </p:nvSpPr>
        <p:spPr>
          <a:xfrm>
            <a:off x="828408" y="260648"/>
            <a:ext cx="7416000" cy="6048000"/>
          </a:xfrm>
          <a:prstGeom prst="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2764031" y="3976858"/>
            <a:ext cx="1318804" cy="4732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4557514" y="3976858"/>
            <a:ext cx="1326819" cy="4732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6284844" y="3976858"/>
            <a:ext cx="1334077" cy="4732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58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P spid="2" grpId="1" animBg="1"/>
      <p:bldP spid="3" grpId="0" animBg="1"/>
      <p:bldP spid="3" grpId="1"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Screen Clipping"/>
          <p:cNvPicPr>
            <a:picLocks noChangeAspect="1"/>
          </p:cNvPicPr>
          <p:nvPr/>
        </p:nvPicPr>
        <p:blipFill rotWithShape="1">
          <a:blip r:embed="rId3">
            <a:extLst>
              <a:ext uri="{28A0092B-C50C-407E-A947-70E740481C1C}">
                <a14:useLocalDpi xmlns:a14="http://schemas.microsoft.com/office/drawing/2010/main" val="0"/>
              </a:ext>
            </a:extLst>
          </a:blip>
          <a:srcRect t="7342"/>
          <a:stretch/>
        </p:blipFill>
        <p:spPr>
          <a:xfrm>
            <a:off x="2772400" y="1329507"/>
            <a:ext cx="5400000" cy="2628387"/>
          </a:xfrm>
          <a:prstGeom prst="rect">
            <a:avLst/>
          </a:prstGeom>
        </p:spPr>
      </p:pic>
      <p:sp>
        <p:nvSpPr>
          <p:cNvPr id="79" name="Rectangle 78"/>
          <p:cNvSpPr/>
          <p:nvPr/>
        </p:nvSpPr>
        <p:spPr>
          <a:xfrm>
            <a:off x="907963" y="326142"/>
            <a:ext cx="1685799" cy="5965751"/>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sp>
        <p:nvSpPr>
          <p:cNvPr id="80" name="TextBox 79"/>
          <p:cNvSpPr txBox="1"/>
          <p:nvPr/>
        </p:nvSpPr>
        <p:spPr>
          <a:xfrm>
            <a:off x="2772402" y="999435"/>
            <a:ext cx="1515974" cy="306989"/>
          </a:xfrm>
          <a:prstGeom prst="rect">
            <a:avLst/>
          </a:prstGeom>
          <a:noFill/>
        </p:spPr>
        <p:txBody>
          <a:bodyPr wrap="none" lIns="72000" tIns="72000" rIns="72000" bIns="72000" rtlCol="0">
            <a:spAutoFit/>
          </a:bodyPr>
          <a:lstStyle/>
          <a:p>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Days between deaths</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1" name="TextBox 80"/>
          <p:cNvSpPr txBox="1"/>
          <p:nvPr/>
        </p:nvSpPr>
        <p:spPr>
          <a:xfrm>
            <a:off x="2772402" y="3981533"/>
            <a:ext cx="1318804" cy="468572"/>
          </a:xfrm>
          <a:prstGeom prst="rect">
            <a:avLst/>
          </a:prstGeom>
          <a:noFill/>
        </p:spPr>
        <p:txBody>
          <a:bodyPr wrap="none" lIns="72000" tIns="72000" rIns="72000" bIns="72000" rtlCol="0">
            <a:spAutoFit/>
          </a:bodyPr>
          <a:lstStyle/>
          <a:p>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Number of deaths</a:t>
            </a:r>
            <a:b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b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by gestational age</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2" name="TextBox 81"/>
          <p:cNvSpPr txBox="1"/>
          <p:nvPr/>
        </p:nvSpPr>
        <p:spPr>
          <a:xfrm>
            <a:off x="2772402" y="260648"/>
            <a:ext cx="4972305" cy="453183"/>
          </a:xfrm>
          <a:prstGeom prst="rect">
            <a:avLst/>
          </a:prstGeom>
          <a:noFill/>
        </p:spPr>
        <p:txBody>
          <a:bodyPr wrap="none" lIns="72000" tIns="72000" rIns="72000" bIns="72000" rtlCol="0">
            <a:spAutoFit/>
          </a:bodyPr>
          <a:lstStyle/>
          <a:p>
            <a:r>
              <a:rPr lang="en-GB" sz="2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Deaths of babies born within your Trust</a:t>
            </a:r>
            <a:endParaRPr lang="en-GB" sz="2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83" name="Rounded Rectangle 82"/>
          <p:cNvSpPr/>
          <p:nvPr/>
        </p:nvSpPr>
        <p:spPr>
          <a:xfrm>
            <a:off x="6439835" y="785273"/>
            <a:ext cx="1608324" cy="216645"/>
          </a:xfrm>
          <a:prstGeom prst="round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Switch to </a:t>
            </a:r>
            <a:r>
              <a:rPr lang="en-GB" sz="800" b="1"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Deaths at your Trust</a:t>
            </a:r>
            <a:endParaRPr lang="en-GB" sz="8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84" name="TextBox 83"/>
          <p:cNvSpPr txBox="1"/>
          <p:nvPr/>
        </p:nvSpPr>
        <p:spPr>
          <a:xfrm>
            <a:off x="4565885" y="3981533"/>
            <a:ext cx="1326820" cy="468572"/>
          </a:xfrm>
          <a:prstGeom prst="rect">
            <a:avLst/>
          </a:prstGeom>
          <a:noFill/>
        </p:spPr>
        <p:txBody>
          <a:bodyPr wrap="none" lIns="72000" tIns="72000" rIns="72000" bIns="72000" rtlCol="0">
            <a:spAutoFit/>
          </a:bodyPr>
          <a:lstStyle/>
          <a:p>
            <a:r>
              <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rPr>
              <a:t>Number of deaths </a:t>
            </a: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
            </a:r>
            <a:b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b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by age of mother</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85" name="TextBox 84"/>
          <p:cNvSpPr txBox="1"/>
          <p:nvPr/>
        </p:nvSpPr>
        <p:spPr>
          <a:xfrm>
            <a:off x="946342" y="365334"/>
            <a:ext cx="522112" cy="330072"/>
          </a:xfrm>
          <a:prstGeom prst="rect">
            <a:avLst/>
          </a:prstGeom>
          <a:noFill/>
        </p:spPr>
        <p:txBody>
          <a:bodyPr wrap="none" lIns="72000" tIns="72000" rIns="72000" bIns="72000" rtlCol="0">
            <a:spAutoFit/>
          </a:bodyPr>
          <a:lstStyle/>
          <a:p>
            <a:r>
              <a:rPr lang="en-GB" sz="12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Filter</a:t>
            </a:r>
            <a:endParaRPr lang="en-GB" sz="12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86" name="Rounded Rectangle 85"/>
          <p:cNvSpPr/>
          <p:nvPr/>
        </p:nvSpPr>
        <p:spPr>
          <a:xfrm>
            <a:off x="2096160" y="422047"/>
            <a:ext cx="409556" cy="216645"/>
          </a:xfrm>
          <a:prstGeom prst="roundRect">
            <a:avLst/>
          </a:prstGeom>
          <a:solidFill>
            <a:schemeClr val="bg1"/>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Clear</a:t>
            </a:r>
            <a:endParaRPr lang="en-GB" sz="800" b="1"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87" name="TextBox 86"/>
          <p:cNvSpPr txBox="1"/>
          <p:nvPr/>
        </p:nvSpPr>
        <p:spPr>
          <a:xfrm>
            <a:off x="946342" y="736597"/>
            <a:ext cx="977365" cy="299295"/>
          </a:xfrm>
          <a:prstGeom prst="rect">
            <a:avLst/>
          </a:prstGeom>
          <a:noFill/>
        </p:spPr>
        <p:txBody>
          <a:bodyPr wrap="none" lIns="72000" tIns="72000" rIns="72000" bIns="72000" rtlCol="0">
            <a:spAutoFit/>
          </a:bodyPr>
          <a:lstStyle/>
          <a:p>
            <a:r>
              <a:rPr lang="en-GB" sz="1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Type of death</a:t>
            </a:r>
            <a:endParaRPr lang="en-GB" sz="1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88" name="Rounded Rectangle 87"/>
          <p:cNvSpPr/>
          <p:nvPr/>
        </p:nvSpPr>
        <p:spPr>
          <a:xfrm>
            <a:off x="996605" y="980728"/>
            <a:ext cx="668637"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Stillbirth (23)</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89" name="Rounded Rectangle 88"/>
          <p:cNvSpPr/>
          <p:nvPr/>
        </p:nvSpPr>
        <p:spPr>
          <a:xfrm>
            <a:off x="996605" y="1236116"/>
            <a:ext cx="946670" cy="216645"/>
          </a:xfrm>
          <a:prstGeom prst="roundRect">
            <a:avLst/>
          </a:prstGeom>
          <a:solidFill>
            <a:srgbClr val="781D7E"/>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1">
            <a:spAutoFit/>
          </a:bodyPr>
          <a:lstStyle/>
          <a:p>
            <a:r>
              <a:rPr lang="en-GB" sz="800" dirty="0" smtClean="0">
                <a:solidFill>
                  <a:prstClr val="white">
                    <a:lumMod val="95000"/>
                  </a:prstClr>
                </a:solidFill>
                <a:latin typeface="Arial" panose="020B0604020202020204" pitchFamily="34" charset="0"/>
                <a:ea typeface="Verdana" panose="020B0604030504040204" pitchFamily="34" charset="0"/>
                <a:cs typeface="Arial" panose="020B0604020202020204" pitchFamily="34" charset="0"/>
              </a:rPr>
              <a:t>Neonatal death (9)</a:t>
            </a:r>
            <a:endParaRPr lang="en-GB" sz="800" dirty="0">
              <a:solidFill>
                <a:prstClr val="white">
                  <a:lumMod val="95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0" name="TextBox 89"/>
          <p:cNvSpPr txBox="1"/>
          <p:nvPr/>
        </p:nvSpPr>
        <p:spPr>
          <a:xfrm>
            <a:off x="946342" y="1514014"/>
            <a:ext cx="1095987" cy="299295"/>
          </a:xfrm>
          <a:prstGeom prst="rect">
            <a:avLst/>
          </a:prstGeom>
          <a:noFill/>
          <a:ln w="12700">
            <a:noFill/>
          </a:ln>
        </p:spPr>
        <p:txBody>
          <a:bodyPr wrap="none" lIns="72000" tIns="72000" rIns="72000" bIns="72000" rtlCol="0">
            <a:spAutoFit/>
          </a:bodyPr>
          <a:lstStyle/>
          <a:p>
            <a:r>
              <a:rPr lang="en-GB" sz="1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Gestational age</a:t>
            </a:r>
            <a:endParaRPr lang="en-GB" sz="1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91" name="Rounded Rectangle 90"/>
          <p:cNvSpPr/>
          <p:nvPr/>
        </p:nvSpPr>
        <p:spPr>
          <a:xfrm>
            <a:off x="997512" y="1772816"/>
            <a:ext cx="447614"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 23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2" name="TextBox 91"/>
          <p:cNvSpPr txBox="1"/>
          <p:nvPr/>
        </p:nvSpPr>
        <p:spPr>
          <a:xfrm>
            <a:off x="6300472" y="3981533"/>
            <a:ext cx="1326820" cy="468572"/>
          </a:xfrm>
          <a:prstGeom prst="rect">
            <a:avLst/>
          </a:prstGeom>
          <a:noFill/>
        </p:spPr>
        <p:txBody>
          <a:bodyPr wrap="none" lIns="72000" tIns="72000" rIns="72000" bIns="72000" rtlCol="0">
            <a:spAutoFit/>
          </a:bodyPr>
          <a:lstStyle/>
          <a:p>
            <a:r>
              <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rPr>
              <a:t>Number of deaths </a:t>
            </a: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
            </a:r>
            <a:b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br>
            <a:r>
              <a:rPr lang="en-GB" sz="1050" b="1" dirty="0" smtClean="0">
                <a:solidFill>
                  <a:srgbClr val="000000"/>
                </a:solidFill>
                <a:latin typeface="Arial" panose="020B0604020202020204" pitchFamily="34" charset="0"/>
                <a:ea typeface="Verdana" panose="020B0604030504040204" pitchFamily="34" charset="0"/>
                <a:cs typeface="Arial" panose="020B0604020202020204" pitchFamily="34" charset="0"/>
              </a:rPr>
              <a:t>by cause of death</a:t>
            </a:r>
            <a:endParaRPr lang="en-GB" sz="1050" b="1"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93" name="Rounded Rectangle 92"/>
          <p:cNvSpPr/>
          <p:nvPr/>
        </p:nvSpPr>
        <p:spPr>
          <a:xfrm>
            <a:off x="997512" y="2022300"/>
            <a:ext cx="510085"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24-27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4" name="Rounded Rectangle 93"/>
          <p:cNvSpPr/>
          <p:nvPr/>
        </p:nvSpPr>
        <p:spPr>
          <a:xfrm>
            <a:off x="997512" y="2271784"/>
            <a:ext cx="510085"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28-31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5" name="Rounded Rectangle 94"/>
          <p:cNvSpPr/>
          <p:nvPr/>
        </p:nvSpPr>
        <p:spPr>
          <a:xfrm>
            <a:off x="997512" y="2521268"/>
            <a:ext cx="51008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32-36 (2)</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6" name="Rounded Rectangle 95"/>
          <p:cNvSpPr/>
          <p:nvPr/>
        </p:nvSpPr>
        <p:spPr>
          <a:xfrm>
            <a:off x="997512" y="2770752"/>
            <a:ext cx="510085"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37-41 (7)</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7" name="Rounded Rectangle 96"/>
          <p:cNvSpPr/>
          <p:nvPr/>
        </p:nvSpPr>
        <p:spPr>
          <a:xfrm>
            <a:off x="997512" y="3020237"/>
            <a:ext cx="447614"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 42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98" name="TextBox 97"/>
          <p:cNvSpPr txBox="1"/>
          <p:nvPr/>
        </p:nvSpPr>
        <p:spPr>
          <a:xfrm>
            <a:off x="946342" y="3271634"/>
            <a:ext cx="1062324" cy="299295"/>
          </a:xfrm>
          <a:prstGeom prst="rect">
            <a:avLst/>
          </a:prstGeom>
          <a:noFill/>
        </p:spPr>
        <p:txBody>
          <a:bodyPr wrap="none" lIns="72000" tIns="72000" rIns="72000" bIns="72000" rtlCol="0">
            <a:spAutoFit/>
          </a:bodyPr>
          <a:lstStyle/>
          <a:p>
            <a:r>
              <a:rPr lang="en-GB" sz="1000" b="1" dirty="0" smtClean="0">
                <a:solidFill>
                  <a:srgbClr val="781D7E"/>
                </a:solidFill>
                <a:latin typeface="Arial" panose="020B0604020202020204" pitchFamily="34" charset="0"/>
                <a:ea typeface="Verdana" panose="020B0604030504040204" pitchFamily="34" charset="0"/>
                <a:cs typeface="Arial" panose="020B0604020202020204" pitchFamily="34" charset="0"/>
              </a:rPr>
              <a:t>Cause of death</a:t>
            </a:r>
            <a:endParaRPr lang="en-GB" sz="1000" b="1" dirty="0">
              <a:solidFill>
                <a:srgbClr val="781D7E"/>
              </a:solidFill>
              <a:latin typeface="Arial" panose="020B0604020202020204" pitchFamily="34" charset="0"/>
              <a:ea typeface="Verdana" panose="020B0604030504040204" pitchFamily="34" charset="0"/>
              <a:cs typeface="Arial" panose="020B0604020202020204" pitchFamily="34" charset="0"/>
            </a:endParaRPr>
          </a:p>
        </p:txBody>
      </p:sp>
      <p:sp>
        <p:nvSpPr>
          <p:cNvPr id="99" name="Rounded Rectangle 98"/>
          <p:cNvSpPr/>
          <p:nvPr/>
        </p:nvSpPr>
        <p:spPr>
          <a:xfrm>
            <a:off x="995698" y="3501008"/>
            <a:ext cx="635646"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Infection (1)</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0" name="Rounded Rectangle 99"/>
          <p:cNvSpPr/>
          <p:nvPr/>
        </p:nvSpPr>
        <p:spPr>
          <a:xfrm>
            <a:off x="995698" y="3760213"/>
            <a:ext cx="658740"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Neonatal (4)</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1" name="Rounded Rectangle 100"/>
          <p:cNvSpPr/>
          <p:nvPr/>
        </p:nvSpPr>
        <p:spPr>
          <a:xfrm>
            <a:off x="995698" y="4019418"/>
            <a:ext cx="768564"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Intrapartum (1)</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2" name="Rounded Rectangle 101"/>
          <p:cNvSpPr/>
          <p:nvPr/>
        </p:nvSpPr>
        <p:spPr>
          <a:xfrm>
            <a:off x="995698" y="4278623"/>
            <a:ext cx="1149713" cy="216645"/>
          </a:xfrm>
          <a:prstGeom prst="roundRect">
            <a:avLst/>
          </a:prstGeom>
          <a:solidFill>
            <a:schemeClr val="bg1"/>
          </a:solid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Congenital anomaly (3)</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3" name="Rounded Rectangle 102"/>
          <p:cNvSpPr/>
          <p:nvPr/>
        </p:nvSpPr>
        <p:spPr>
          <a:xfrm>
            <a:off x="995698" y="4537828"/>
            <a:ext cx="473455"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err="1"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Fetal</a:t>
            </a: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4" name="Rounded Rectangle 103"/>
          <p:cNvSpPr/>
          <p:nvPr/>
        </p:nvSpPr>
        <p:spPr>
          <a:xfrm>
            <a:off x="995698" y="4797033"/>
            <a:ext cx="466795"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Cord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5" name="Rounded Rectangle 104"/>
          <p:cNvSpPr/>
          <p:nvPr/>
        </p:nvSpPr>
        <p:spPr>
          <a:xfrm>
            <a:off x="995698" y="5056238"/>
            <a:ext cx="647194"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Placenta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6" name="Rounded Rectangle 105"/>
          <p:cNvSpPr/>
          <p:nvPr/>
        </p:nvSpPr>
        <p:spPr>
          <a:xfrm>
            <a:off x="995698" y="5315443"/>
            <a:ext cx="645544"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Maternal (</a:t>
            </a:r>
            <a:r>
              <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0</a:t>
            </a:r>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7" name="Rounded Rectangle 106"/>
          <p:cNvSpPr/>
          <p:nvPr/>
        </p:nvSpPr>
        <p:spPr>
          <a:xfrm>
            <a:off x="995698" y="5574648"/>
            <a:ext cx="675235"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Unknown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sp>
        <p:nvSpPr>
          <p:cNvPr id="108" name="Rounded Rectangle 107"/>
          <p:cNvSpPr/>
          <p:nvPr/>
        </p:nvSpPr>
        <p:spPr>
          <a:xfrm>
            <a:off x="995698" y="5833857"/>
            <a:ext cx="591110" cy="216645"/>
          </a:xfrm>
          <a:prstGeom prst="roundRect">
            <a:avLst/>
          </a:prstGeom>
          <a:noFill/>
          <a:ln w="12700">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rPr>
              <a:t>Missing (0)</a:t>
            </a:r>
            <a:endParaRPr lang="en-GB" sz="800" dirty="0">
              <a:solidFill>
                <a:prstClr val="black">
                  <a:lumMod val="50000"/>
                  <a:lumOff val="50000"/>
                </a:prstClr>
              </a:solidFill>
              <a:latin typeface="Arial" panose="020B0604020202020204" pitchFamily="34" charset="0"/>
              <a:ea typeface="Verdana" panose="020B0604030504040204" pitchFamily="34" charset="0"/>
              <a:cs typeface="Arial" panose="020B0604020202020204" pitchFamily="34" charset="0"/>
            </a:endParaRPr>
          </a:p>
        </p:txBody>
      </p:sp>
      <p:pic>
        <p:nvPicPr>
          <p:cNvPr id="109" name="Picture 108"/>
          <p:cNvPicPr>
            <a:picLocks noChangeAspect="1"/>
          </p:cNvPicPr>
          <p:nvPr/>
        </p:nvPicPr>
        <p:blipFill>
          <a:blip r:embed="rId4"/>
          <a:stretch>
            <a:fillRect/>
          </a:stretch>
        </p:blipFill>
        <p:spPr>
          <a:xfrm>
            <a:off x="6372400" y="4496271"/>
            <a:ext cx="1800000" cy="1747732"/>
          </a:xfrm>
          <a:prstGeom prst="rect">
            <a:avLst/>
          </a:prstGeom>
        </p:spPr>
      </p:pic>
      <p:pic>
        <p:nvPicPr>
          <p:cNvPr id="110" name="Picture 109"/>
          <p:cNvPicPr>
            <a:picLocks noChangeAspect="1"/>
          </p:cNvPicPr>
          <p:nvPr/>
        </p:nvPicPr>
        <p:blipFill>
          <a:blip r:embed="rId5"/>
          <a:stretch>
            <a:fillRect/>
          </a:stretch>
        </p:blipFill>
        <p:spPr>
          <a:xfrm>
            <a:off x="2772400" y="4496271"/>
            <a:ext cx="1800000" cy="1750998"/>
          </a:xfrm>
          <a:prstGeom prst="rect">
            <a:avLst/>
          </a:prstGeom>
        </p:spPr>
      </p:pic>
      <p:pic>
        <p:nvPicPr>
          <p:cNvPr id="111" name="Picture 110"/>
          <p:cNvPicPr>
            <a:picLocks noChangeAspect="1"/>
          </p:cNvPicPr>
          <p:nvPr/>
        </p:nvPicPr>
        <p:blipFill>
          <a:blip r:embed="rId6"/>
          <a:stretch>
            <a:fillRect/>
          </a:stretch>
        </p:blipFill>
        <p:spPr>
          <a:xfrm>
            <a:off x="4576133" y="4496271"/>
            <a:ext cx="1800000" cy="1747732"/>
          </a:xfrm>
          <a:prstGeom prst="rect">
            <a:avLst/>
          </a:prstGeom>
        </p:spPr>
      </p:pic>
      <p:sp>
        <p:nvSpPr>
          <p:cNvPr id="112" name="Rectangle 111"/>
          <p:cNvSpPr/>
          <p:nvPr/>
        </p:nvSpPr>
        <p:spPr>
          <a:xfrm>
            <a:off x="828408" y="260648"/>
            <a:ext cx="7416000" cy="6048000"/>
          </a:xfrm>
          <a:prstGeom prst="rect">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07964" y="309388"/>
            <a:ext cx="1668188" cy="59346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5517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MBRRACE-UK recommendation</a:t>
            </a:r>
            <a:endParaRPr lang="en-GB" b="1" dirty="0"/>
          </a:p>
        </p:txBody>
      </p:sp>
      <p:sp>
        <p:nvSpPr>
          <p:cNvPr id="4" name="Content Placeholder 2"/>
          <p:cNvSpPr>
            <a:spLocks noGrp="1"/>
          </p:cNvSpPr>
          <p:nvPr>
            <p:ph idx="1"/>
          </p:nvPr>
        </p:nvSpPr>
        <p:spPr>
          <a:xfrm>
            <a:off x="457200" y="2276872"/>
            <a:ext cx="8147248" cy="3960440"/>
          </a:xfrm>
        </p:spPr>
        <p:txBody>
          <a:bodyPr>
            <a:normAutofit/>
          </a:bodyPr>
          <a:lstStyle/>
          <a:p>
            <a:pPr marL="0" lvl="0" indent="0">
              <a:buNone/>
            </a:pPr>
            <a:r>
              <a:rPr lang="en-GB" sz="2700" dirty="0" smtClean="0"/>
              <a:t>“Trusts </a:t>
            </a:r>
            <a:r>
              <a:rPr lang="en-GB" sz="2700" dirty="0"/>
              <a:t>and Health Boards should ensure that the data provided to MBRRACE-UK is of the highest quality. This is of particular importance for those providing the most complex care to particularly high-risk mothers and babies as this will permit more appropriate sub-analyses and comparisons</a:t>
            </a:r>
            <a:r>
              <a:rPr lang="en-GB" sz="2700" dirty="0" smtClean="0"/>
              <a:t>.”</a:t>
            </a:r>
          </a:p>
          <a:p>
            <a:pPr lvl="2"/>
            <a:endParaRPr lang="en-GB" dirty="0"/>
          </a:p>
        </p:txBody>
      </p:sp>
    </p:spTree>
    <p:extLst>
      <p:ext uri="{BB962C8B-B14F-4D97-AF65-F5344CB8AC3E}">
        <p14:creationId xmlns:p14="http://schemas.microsoft.com/office/powerpoint/2010/main" val="30882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373216"/>
            <a:ext cx="8229600" cy="752947"/>
          </a:xfrm>
        </p:spPr>
        <p:txBody>
          <a:bodyPr/>
          <a:lstStyle/>
          <a:p>
            <a:pPr marL="0" indent="0" algn="ctr">
              <a:buNone/>
            </a:pPr>
            <a:r>
              <a:rPr lang="en-GB" dirty="0"/>
              <a:t>Dependent on timely and accurate reporting</a:t>
            </a:r>
          </a:p>
          <a:p>
            <a:pPr algn="ct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900" t="10101" r="24801" b="25850"/>
          <a:stretch/>
        </p:blipFill>
        <p:spPr>
          <a:xfrm>
            <a:off x="2915816" y="692696"/>
            <a:ext cx="3312368" cy="4392488"/>
          </a:xfrm>
          <a:prstGeom prst="rect">
            <a:avLst/>
          </a:prstGeom>
        </p:spPr>
      </p:pic>
    </p:spTree>
    <p:extLst>
      <p:ext uri="{BB962C8B-B14F-4D97-AF65-F5344CB8AC3E}">
        <p14:creationId xmlns:p14="http://schemas.microsoft.com/office/powerpoint/2010/main" val="1793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GB" b="1" dirty="0" smtClean="0"/>
              <a:t>We want to help!</a:t>
            </a:r>
            <a:endParaRPr lang="en-GB" b="1" dirty="0"/>
          </a:p>
        </p:txBody>
      </p:sp>
      <p:sp>
        <p:nvSpPr>
          <p:cNvPr id="3" name="Content Placeholder 2"/>
          <p:cNvSpPr>
            <a:spLocks noGrp="1"/>
          </p:cNvSpPr>
          <p:nvPr>
            <p:ph idx="1"/>
          </p:nvPr>
        </p:nvSpPr>
        <p:spPr>
          <a:xfrm>
            <a:off x="2411760" y="2564904"/>
            <a:ext cx="5915000" cy="4165923"/>
          </a:xfrm>
        </p:spPr>
        <p:txBody>
          <a:bodyPr/>
          <a:lstStyle/>
          <a:p>
            <a:pPr marL="0" indent="0">
              <a:buNone/>
            </a:pPr>
            <a:r>
              <a:rPr lang="en-GB" dirty="0" smtClean="0"/>
              <a:t>We want to make the reporting process as easy and efficient for you as we can</a:t>
            </a:r>
          </a:p>
          <a:p>
            <a:endParaRPr lang="en-GB"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2969"/>
          <a:stretch/>
        </p:blipFill>
        <p:spPr>
          <a:xfrm>
            <a:off x="-581" y="2261856"/>
            <a:ext cx="2564904" cy="2232248"/>
          </a:xfrm>
          <a:prstGeom prst="rect">
            <a:avLst/>
          </a:prstGeom>
        </p:spPr>
      </p:pic>
    </p:spTree>
    <p:extLst>
      <p:ext uri="{BB962C8B-B14F-4D97-AF65-F5344CB8AC3E}">
        <p14:creationId xmlns:p14="http://schemas.microsoft.com/office/powerpoint/2010/main" val="1668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Contact us</a:t>
            </a:r>
            <a:endParaRPr lang="en-GB" b="1" dirty="0"/>
          </a:p>
        </p:txBody>
      </p:sp>
      <p:sp>
        <p:nvSpPr>
          <p:cNvPr id="3" name="Content Placeholder 2"/>
          <p:cNvSpPr>
            <a:spLocks noGrp="1"/>
          </p:cNvSpPr>
          <p:nvPr>
            <p:ph idx="1"/>
          </p:nvPr>
        </p:nvSpPr>
        <p:spPr/>
        <p:txBody>
          <a:bodyPr/>
          <a:lstStyle/>
          <a:p>
            <a:r>
              <a:rPr lang="en-GB" dirty="0"/>
              <a:t>If you have a question or a problem</a:t>
            </a:r>
            <a:r>
              <a:rPr lang="en-GB" dirty="0" smtClean="0"/>
              <a:t>:</a:t>
            </a:r>
          </a:p>
          <a:p>
            <a:pPr marL="0" indent="0">
              <a:buNone/>
            </a:pPr>
            <a:endParaRPr lang="en-GB" dirty="0"/>
          </a:p>
          <a:p>
            <a:pPr lvl="1"/>
            <a:r>
              <a:rPr lang="en-GB" dirty="0"/>
              <a:t>Call us: 0116 252 5425</a:t>
            </a:r>
          </a:p>
          <a:p>
            <a:pPr lvl="1"/>
            <a:r>
              <a:rPr lang="en-GB" dirty="0"/>
              <a:t>Email us: </a:t>
            </a:r>
            <a:r>
              <a:rPr lang="en-GB" dirty="0" smtClean="0">
                <a:solidFill>
                  <a:srgbClr val="781D7E"/>
                </a:solidFill>
              </a:rPr>
              <a:t>mbrrace-uk@npeu.ox.ac.uk</a:t>
            </a:r>
            <a:endParaRPr lang="en-GB" dirty="0">
              <a:solidFill>
                <a:srgbClr val="781D7E"/>
              </a:solidFill>
            </a:endParaRPr>
          </a:p>
          <a:p>
            <a:pPr lvl="1"/>
            <a:r>
              <a:rPr lang="en-GB" dirty="0" smtClean="0"/>
              <a:t>Use </a:t>
            </a:r>
            <a:r>
              <a:rPr lang="en-GB" dirty="0"/>
              <a:t>the “Contact us” option within the MBRRACE-UK system</a:t>
            </a:r>
          </a:p>
        </p:txBody>
      </p:sp>
    </p:spTree>
    <p:extLst>
      <p:ext uri="{BB962C8B-B14F-4D97-AF65-F5344CB8AC3E}">
        <p14:creationId xmlns:p14="http://schemas.microsoft.com/office/powerpoint/2010/main" val="423196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 summary…</a:t>
            </a:r>
            <a:endParaRPr lang="en-GB" b="1" dirty="0"/>
          </a:p>
        </p:txBody>
      </p:sp>
      <p:sp>
        <p:nvSpPr>
          <p:cNvPr id="3" name="Content Placeholder 2"/>
          <p:cNvSpPr>
            <a:spLocks noGrp="1"/>
          </p:cNvSpPr>
          <p:nvPr>
            <p:ph idx="1"/>
          </p:nvPr>
        </p:nvSpPr>
        <p:spPr/>
        <p:txBody>
          <a:bodyPr/>
          <a:lstStyle/>
          <a:p>
            <a:r>
              <a:rPr lang="en-GB" b="1" dirty="0" smtClean="0"/>
              <a:t>Report early </a:t>
            </a:r>
            <a:r>
              <a:rPr lang="en-GB" dirty="0" smtClean="0"/>
              <a:t>to save time later</a:t>
            </a:r>
          </a:p>
          <a:p>
            <a:pPr lvl="1"/>
            <a:r>
              <a:rPr lang="en-GB" dirty="0" smtClean="0"/>
              <a:t>Notify death within 30 days</a:t>
            </a:r>
          </a:p>
          <a:p>
            <a:pPr lvl="1"/>
            <a:r>
              <a:rPr lang="en-GB" dirty="0" smtClean="0"/>
              <a:t>Complete data within 90 days</a:t>
            </a:r>
          </a:p>
          <a:p>
            <a:pPr lvl="1"/>
            <a:r>
              <a:rPr lang="en-GB" dirty="0" smtClean="0"/>
              <a:t>Incorporate into local processes</a:t>
            </a:r>
          </a:p>
          <a:p>
            <a:pPr lvl="1"/>
            <a:r>
              <a:rPr lang="en-GB" dirty="0" smtClean="0"/>
              <a:t>Must have adequate resourcing – staff </a:t>
            </a:r>
            <a:r>
              <a:rPr lang="en-GB" u="sng" dirty="0" smtClean="0"/>
              <a:t>and</a:t>
            </a:r>
            <a:r>
              <a:rPr lang="en-GB" dirty="0" smtClean="0"/>
              <a:t> time</a:t>
            </a:r>
          </a:p>
          <a:p>
            <a:r>
              <a:rPr lang="en-GB" b="1" dirty="0" smtClean="0"/>
              <a:t>Quality is key </a:t>
            </a:r>
            <a:r>
              <a:rPr lang="en-GB" dirty="0" smtClean="0"/>
              <a:t>– the better information you give us, the better information we can give you in return</a:t>
            </a:r>
          </a:p>
          <a:p>
            <a:endParaRPr lang="en-GB" dirty="0"/>
          </a:p>
        </p:txBody>
      </p:sp>
    </p:spTree>
    <p:extLst>
      <p:ext uri="{BB962C8B-B14F-4D97-AF65-F5344CB8AC3E}">
        <p14:creationId xmlns:p14="http://schemas.microsoft.com/office/powerpoint/2010/main" val="6559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smtClean="0"/>
              <a:t>Thank you </a:t>
            </a:r>
            <a:endParaRPr lang="en-GB" b="1" dirty="0"/>
          </a:p>
        </p:txBody>
      </p:sp>
      <p:sp>
        <p:nvSpPr>
          <p:cNvPr id="6" name="Subtitle 4"/>
          <p:cNvSpPr>
            <a:spLocks noGrp="1"/>
          </p:cNvSpPr>
          <p:nvPr>
            <p:ph type="subTitle" idx="1"/>
          </p:nvPr>
        </p:nvSpPr>
        <p:spPr>
          <a:xfrm>
            <a:off x="251520" y="5445224"/>
            <a:ext cx="8205455" cy="360040"/>
          </a:xfrm>
        </p:spPr>
        <p:txBody>
          <a:bodyPr>
            <a:normAutofit/>
          </a:bodyPr>
          <a:lstStyle/>
          <a:p>
            <a:pPr algn="l"/>
            <a:r>
              <a:rPr lang="en-GB" sz="1100" dirty="0">
                <a:solidFill>
                  <a:srgbClr val="000000"/>
                </a:solidFill>
              </a:rPr>
              <a:t>Calendar by Kid </a:t>
            </a:r>
            <a:r>
              <a:rPr lang="en-GB" sz="1100" dirty="0" smtClean="0">
                <a:solidFill>
                  <a:srgbClr val="000000"/>
                </a:solidFill>
              </a:rPr>
              <a:t>A, Help </a:t>
            </a:r>
            <a:r>
              <a:rPr lang="en-GB" sz="1100" dirty="0">
                <a:solidFill>
                  <a:srgbClr val="000000"/>
                </a:solidFill>
              </a:rPr>
              <a:t>by Gregor </a:t>
            </a:r>
            <a:r>
              <a:rPr lang="en-GB" sz="1100" dirty="0" err="1" smtClean="0">
                <a:solidFill>
                  <a:srgbClr val="000000"/>
                </a:solidFill>
              </a:rPr>
              <a:t>Cresnar</a:t>
            </a:r>
            <a:r>
              <a:rPr lang="en-GB" sz="1100" dirty="0" smtClean="0">
                <a:solidFill>
                  <a:srgbClr val="000000"/>
                </a:solidFill>
              </a:rPr>
              <a:t>, </a:t>
            </a:r>
            <a:r>
              <a:rPr lang="en-GB" sz="1100" dirty="0">
                <a:solidFill>
                  <a:srgbClr val="000000"/>
                </a:solidFill>
              </a:rPr>
              <a:t>Time by </a:t>
            </a:r>
            <a:r>
              <a:rPr lang="en-GB" sz="1100" dirty="0" err="1">
                <a:solidFill>
                  <a:srgbClr val="000000"/>
                </a:solidFill>
              </a:rPr>
              <a:t>Orkhan</a:t>
            </a:r>
            <a:r>
              <a:rPr lang="en-GB" sz="1100" dirty="0">
                <a:solidFill>
                  <a:srgbClr val="000000"/>
                </a:solidFill>
              </a:rPr>
              <a:t> </a:t>
            </a:r>
            <a:r>
              <a:rPr lang="en-GB" sz="1100" dirty="0" err="1">
                <a:solidFill>
                  <a:srgbClr val="000000"/>
                </a:solidFill>
              </a:rPr>
              <a:t>Zizou</a:t>
            </a:r>
            <a:r>
              <a:rPr lang="en-GB" sz="1100" dirty="0">
                <a:solidFill>
                  <a:srgbClr val="000000"/>
                </a:solidFill>
              </a:rPr>
              <a:t> </a:t>
            </a:r>
            <a:r>
              <a:rPr lang="en-GB" sz="1100" dirty="0" err="1" smtClean="0">
                <a:solidFill>
                  <a:srgbClr val="000000"/>
                </a:solidFill>
              </a:rPr>
              <a:t>Mursalov</a:t>
            </a:r>
            <a:r>
              <a:rPr lang="en-GB" sz="1100" dirty="0" smtClean="0">
                <a:solidFill>
                  <a:srgbClr val="000000"/>
                </a:solidFill>
              </a:rPr>
              <a:t>,  </a:t>
            </a:r>
            <a:r>
              <a:rPr lang="en-GB" sz="1100" dirty="0">
                <a:solidFill>
                  <a:srgbClr val="000000"/>
                </a:solidFill>
              </a:rPr>
              <a:t>from the Noun </a:t>
            </a:r>
            <a:r>
              <a:rPr lang="en-GB" sz="1100" dirty="0" smtClean="0">
                <a:solidFill>
                  <a:srgbClr val="000000"/>
                </a:solidFill>
              </a:rPr>
              <a:t>Project</a:t>
            </a:r>
            <a:endParaRPr lang="en-GB" sz="1100" dirty="0">
              <a:solidFill>
                <a:srgbClr val="000000"/>
              </a:solidFill>
            </a:endParaRPr>
          </a:p>
        </p:txBody>
      </p:sp>
    </p:spTree>
    <p:extLst>
      <p:ext uri="{BB962C8B-B14F-4D97-AF65-F5344CB8AC3E}">
        <p14:creationId xmlns:p14="http://schemas.microsoft.com/office/powerpoint/2010/main" val="1409527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1. Data quality</a:t>
            </a:r>
            <a:endParaRPr lang="en-GB" b="1" dirty="0"/>
          </a:p>
        </p:txBody>
      </p:sp>
      <p:sp>
        <p:nvSpPr>
          <p:cNvPr id="3" name="Content Placeholder 2"/>
          <p:cNvSpPr>
            <a:spLocks noGrp="1"/>
          </p:cNvSpPr>
          <p:nvPr>
            <p:ph idx="1"/>
          </p:nvPr>
        </p:nvSpPr>
        <p:spPr/>
        <p:txBody>
          <a:bodyPr/>
          <a:lstStyle/>
          <a:p>
            <a:pPr marL="0" indent="0">
              <a:buNone/>
            </a:pPr>
            <a:r>
              <a:rPr lang="en-GB" b="1" dirty="0" smtClean="0"/>
              <a:t>Key finding:</a:t>
            </a:r>
          </a:p>
          <a:p>
            <a:pPr marL="0" indent="0">
              <a:buNone/>
            </a:pPr>
            <a:endParaRPr lang="en-GB" dirty="0"/>
          </a:p>
          <a:p>
            <a:pPr marL="0" indent="0">
              <a:buNone/>
            </a:pPr>
            <a:r>
              <a:rPr lang="en-GB" dirty="0" smtClean="0"/>
              <a:t>“There </a:t>
            </a:r>
            <a:r>
              <a:rPr lang="en-GB" dirty="0"/>
              <a:t>is a steady improvement in data quality overall, although there continues to be a problem with the completion of some maternal data especially carbon monoxide exposure monitoring (43.1% complete</a:t>
            </a:r>
            <a:r>
              <a:rPr lang="en-GB" dirty="0" smtClean="0"/>
              <a:t>).”</a:t>
            </a:r>
            <a:endParaRPr lang="en-GB" dirty="0"/>
          </a:p>
          <a:p>
            <a:endParaRPr lang="en-GB" dirty="0"/>
          </a:p>
        </p:txBody>
      </p:sp>
    </p:spTree>
    <p:extLst>
      <p:ext uri="{BB962C8B-B14F-4D97-AF65-F5344CB8AC3E}">
        <p14:creationId xmlns:p14="http://schemas.microsoft.com/office/powerpoint/2010/main" val="32616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Data completeness</a:t>
            </a:r>
            <a:endParaRPr lang="en-GB" b="1" dirty="0"/>
          </a:p>
        </p:txBody>
      </p:sp>
      <p:pic>
        <p:nvPicPr>
          <p:cNvPr id="4" name="Content Placeholder 3"/>
          <p:cNvPicPr>
            <a:picLocks noGrp="1" noChangeAspect="1"/>
          </p:cNvPicPr>
          <p:nvPr>
            <p:ph idx="1"/>
          </p:nvPr>
        </p:nvPicPr>
        <p:blipFill rotWithShape="1">
          <a:blip r:embed="rId3"/>
          <a:srcRect l="1" r="1051" b="2317"/>
          <a:stretch/>
        </p:blipFill>
        <p:spPr>
          <a:xfrm>
            <a:off x="1556259" y="1600201"/>
            <a:ext cx="5968069" cy="4421088"/>
          </a:xfrm>
          <a:prstGeom prst="rect">
            <a:avLst/>
          </a:prstGeom>
          <a:ln w="9525">
            <a:solidFill>
              <a:schemeClr val="bg2"/>
            </a:solidFill>
          </a:ln>
          <a:effectLst>
            <a:outerShdw blurRad="50800" dist="38100" dir="5400000" algn="t" rotWithShape="0">
              <a:prstClr val="black">
                <a:alpha val="40000"/>
              </a:prstClr>
            </a:outerShdw>
          </a:effectLst>
        </p:spPr>
      </p:pic>
      <p:sp>
        <p:nvSpPr>
          <p:cNvPr id="3" name="Rounded Rectangle 2"/>
          <p:cNvSpPr/>
          <p:nvPr/>
        </p:nvSpPr>
        <p:spPr>
          <a:xfrm>
            <a:off x="2627784" y="3573016"/>
            <a:ext cx="1994520" cy="55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0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Missing data</a:t>
            </a:r>
            <a:endParaRPr lang="en-GB" b="1"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t>Why is data missing?</a:t>
            </a:r>
          </a:p>
          <a:p>
            <a:pPr marL="514350" indent="-514350">
              <a:buFont typeface="+mj-lt"/>
              <a:buAutoNum type="arabicPeriod"/>
            </a:pPr>
            <a:r>
              <a:rPr lang="en-GB" dirty="0" smtClean="0"/>
              <a:t>Baby born elsewhere:</a:t>
            </a:r>
          </a:p>
          <a:p>
            <a:pPr marL="971550" lvl="1" indent="-430213">
              <a:buFont typeface="+mj-lt"/>
              <a:buAutoNum type="alphaLcParenR"/>
            </a:pPr>
            <a:r>
              <a:rPr lang="en-GB" dirty="0" smtClean="0"/>
              <a:t>Born on delivery suite, died on NICU at same </a:t>
            </a:r>
            <a:r>
              <a:rPr lang="en-GB" dirty="0" smtClean="0"/>
              <a:t>Trust/Health Board</a:t>
            </a:r>
            <a:endParaRPr lang="en-GB" dirty="0" smtClean="0"/>
          </a:p>
          <a:p>
            <a:pPr marL="971550" lvl="1" indent="-430213">
              <a:buFont typeface="+mj-lt"/>
              <a:buAutoNum type="alphaLcParenR"/>
            </a:pPr>
            <a:r>
              <a:rPr lang="en-GB" dirty="0"/>
              <a:t>Born at another Trust/Health Board</a:t>
            </a:r>
          </a:p>
          <a:p>
            <a:pPr marL="971550" lvl="1" indent="-430213">
              <a:buFont typeface="+mj-lt"/>
              <a:buAutoNum type="alphaLcParenR"/>
            </a:pPr>
            <a:endParaRPr lang="en-GB" dirty="0" smtClean="0"/>
          </a:p>
          <a:p>
            <a:pPr marL="1428750" lvl="3" indent="-430213"/>
            <a:r>
              <a:rPr lang="en-GB" sz="2100" dirty="0" smtClean="0"/>
              <a:t>Reporters </a:t>
            </a:r>
            <a:r>
              <a:rPr lang="en-GB" sz="2100" dirty="0"/>
              <a:t>can view and edit all MBRRACE-UK cases reported by their Trust/Health Board</a:t>
            </a:r>
          </a:p>
          <a:p>
            <a:pPr marL="1428750" lvl="3" indent="-430213"/>
            <a:r>
              <a:rPr lang="en-GB" sz="2100" dirty="0" smtClean="0"/>
              <a:t>The </a:t>
            </a:r>
            <a:r>
              <a:rPr lang="en-GB" sz="2100" dirty="0"/>
              <a:t>MBRRACE-UK case can </a:t>
            </a:r>
            <a:r>
              <a:rPr lang="en-GB" sz="2100" dirty="0" smtClean="0"/>
              <a:t>be assigned to another Trust/Health Board for completion of the booking/antenatal/delivery information</a:t>
            </a:r>
          </a:p>
          <a:p>
            <a:pPr marL="1428750" lvl="3" indent="-430213"/>
            <a:r>
              <a:rPr lang="en-GB" sz="2100" dirty="0" smtClean="0"/>
              <a:t>Receiving organisation has temporary ownership of case until it is returned to the assigning Trust/Health Board</a:t>
            </a:r>
          </a:p>
          <a:p>
            <a:pPr marL="1428750" lvl="3" indent="-430213"/>
            <a:r>
              <a:rPr lang="en-GB" sz="2100" b="1" dirty="0" smtClean="0"/>
              <a:t>Requires good </a:t>
            </a:r>
            <a:r>
              <a:rPr lang="en-GB" sz="2100" b="1" dirty="0"/>
              <a:t>communication between maternity and neonatal teams</a:t>
            </a:r>
          </a:p>
          <a:p>
            <a:pPr marL="1428750" lvl="3" indent="-430213"/>
            <a:r>
              <a:rPr lang="en-GB" dirty="0" smtClean="0">
                <a:solidFill>
                  <a:schemeClr val="bg1"/>
                </a:solidFill>
              </a:rPr>
              <a:t> e.g. transferred to hospice, discharged home</a:t>
            </a:r>
            <a:endParaRPr lang="en-GB" dirty="0">
              <a:solidFill>
                <a:schemeClr val="bg1"/>
              </a:solidFill>
            </a:endParaRPr>
          </a:p>
        </p:txBody>
      </p:sp>
    </p:spTree>
    <p:extLst>
      <p:ext uri="{BB962C8B-B14F-4D97-AF65-F5344CB8AC3E}">
        <p14:creationId xmlns:p14="http://schemas.microsoft.com/office/powerpoint/2010/main" val="95124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Missing data</a:t>
            </a:r>
            <a:endParaRPr lang="en-GB" b="1" dirty="0"/>
          </a:p>
        </p:txBody>
      </p:sp>
      <p:sp>
        <p:nvSpPr>
          <p:cNvPr id="3" name="Content Placeholder 2"/>
          <p:cNvSpPr>
            <a:spLocks noGrp="1"/>
          </p:cNvSpPr>
          <p:nvPr>
            <p:ph idx="1"/>
          </p:nvPr>
        </p:nvSpPr>
        <p:spPr/>
        <p:txBody>
          <a:bodyPr>
            <a:normAutofit/>
          </a:bodyPr>
          <a:lstStyle/>
          <a:p>
            <a:pPr marL="0" indent="0">
              <a:buNone/>
            </a:pPr>
            <a:r>
              <a:rPr lang="en-GB" sz="2700" b="1" dirty="0" smtClean="0"/>
              <a:t>Why is data missing?</a:t>
            </a:r>
          </a:p>
          <a:p>
            <a:pPr marL="598487" indent="-457200">
              <a:buFont typeface="+mj-lt"/>
              <a:buAutoNum type="arabicPeriod" startAt="2"/>
            </a:pPr>
            <a:r>
              <a:rPr lang="en-GB" sz="2700" dirty="0" smtClean="0"/>
              <a:t>Not known</a:t>
            </a:r>
          </a:p>
          <a:p>
            <a:pPr marL="971550" lvl="1" indent="-430213"/>
            <a:r>
              <a:rPr lang="en-GB" sz="2000" dirty="0" smtClean="0"/>
              <a:t>Un-booked </a:t>
            </a:r>
            <a:r>
              <a:rPr lang="en-GB" sz="2000" dirty="0" smtClean="0"/>
              <a:t>or concealed pregnancy, unattended home delivery, overseas antenatal care, booked elsewhere etc.</a:t>
            </a:r>
          </a:p>
          <a:p>
            <a:pPr marL="971550" lvl="1" indent="-430213"/>
            <a:r>
              <a:rPr lang="en-GB" sz="2000" dirty="0" smtClean="0"/>
              <a:t>System will allow you to mark certain data fields as “not known”</a:t>
            </a:r>
          </a:p>
          <a:p>
            <a:pPr marL="971550" lvl="1" indent="-430213"/>
            <a:endParaRPr lang="en-GB" sz="2000" dirty="0" smtClean="0"/>
          </a:p>
          <a:p>
            <a:pPr marL="971550" lvl="1" indent="-430213"/>
            <a:endParaRPr lang="en-GB" sz="2100" dirty="0" smtClean="0"/>
          </a:p>
          <a:p>
            <a:pPr marL="971550" lvl="1" indent="-430213">
              <a:spcBef>
                <a:spcPts val="1200"/>
              </a:spcBef>
            </a:pPr>
            <a:r>
              <a:rPr lang="en-GB" sz="2000" dirty="0" smtClean="0"/>
              <a:t>Case can also be assigned for completion of missing data (e.g. antenatal care received at another </a:t>
            </a:r>
            <a:r>
              <a:rPr lang="en-GB" sz="2000" dirty="0" smtClean="0"/>
              <a:t>Trust/Healt</a:t>
            </a:r>
            <a:r>
              <a:rPr lang="en-GB" sz="2000" dirty="0" smtClean="0"/>
              <a:t>h Board</a:t>
            </a:r>
            <a:r>
              <a:rPr lang="en-GB" sz="2000" dirty="0" smtClean="0"/>
              <a:t>)</a:t>
            </a:r>
            <a:endParaRPr lang="en-GB" dirty="0">
              <a:solidFill>
                <a:schemeClr val="bg1"/>
              </a:solidFill>
            </a:endParaRPr>
          </a:p>
        </p:txBody>
      </p:sp>
      <p:pic>
        <p:nvPicPr>
          <p:cNvPr id="5" name="Picture 4"/>
          <p:cNvPicPr>
            <a:picLocks noChangeAspect="1"/>
          </p:cNvPicPr>
          <p:nvPr/>
        </p:nvPicPr>
        <p:blipFill>
          <a:blip r:embed="rId3"/>
          <a:stretch>
            <a:fillRect/>
          </a:stretch>
        </p:blipFill>
        <p:spPr>
          <a:xfrm>
            <a:off x="2829073" y="3645024"/>
            <a:ext cx="3485853" cy="720000"/>
          </a:xfrm>
          <a:prstGeom prst="rect">
            <a:avLst/>
          </a:prstGeom>
          <a:ln>
            <a:solidFill>
              <a:schemeClr val="bg2"/>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383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GB" b="1" dirty="0" smtClean="0"/>
              <a:t>MBRRACE-UK recommendation</a:t>
            </a:r>
            <a:endParaRPr lang="en-GB" b="1" dirty="0"/>
          </a:p>
        </p:txBody>
      </p:sp>
      <p:sp>
        <p:nvSpPr>
          <p:cNvPr id="4" name="Content Placeholder 2"/>
          <p:cNvSpPr>
            <a:spLocks noGrp="1"/>
          </p:cNvSpPr>
          <p:nvPr>
            <p:ph idx="1"/>
          </p:nvPr>
        </p:nvSpPr>
        <p:spPr>
          <a:xfrm>
            <a:off x="457200" y="2060848"/>
            <a:ext cx="8147248" cy="4176464"/>
          </a:xfrm>
        </p:spPr>
        <p:txBody>
          <a:bodyPr>
            <a:normAutofit fontScale="92500" lnSpcReduction="10000"/>
          </a:bodyPr>
          <a:lstStyle/>
          <a:p>
            <a:pPr marL="0" indent="0">
              <a:buNone/>
            </a:pPr>
            <a:r>
              <a:rPr lang="en-GB" sz="2700" dirty="0" smtClean="0"/>
              <a:t>“All </a:t>
            </a:r>
            <a:r>
              <a:rPr lang="en-GB" sz="2700" dirty="0"/>
              <a:t>Trusts and Health Boards should endeavour to improve the quality and completeness of data reported to MBRRACE-UK and for routine inpatient, and birth and death registration purposes. </a:t>
            </a:r>
            <a:r>
              <a:rPr lang="en-GB" sz="2700" b="1" dirty="0"/>
              <a:t>Children’s hospitals should continue to develop and embed systems that allow for consistent liaison with birth hospitals to facilitate the collection of maternal information</a:t>
            </a:r>
            <a:r>
              <a:rPr lang="en-GB" sz="2700" dirty="0" smtClean="0"/>
              <a:t>.”</a:t>
            </a:r>
          </a:p>
          <a:p>
            <a:pPr marL="0" indent="0">
              <a:buNone/>
            </a:pPr>
            <a:endParaRPr lang="en-GB" sz="2700" dirty="0"/>
          </a:p>
          <a:p>
            <a:pPr lvl="1"/>
            <a:r>
              <a:rPr lang="en-GB" sz="2100" dirty="0" smtClean="0"/>
              <a:t>Difficulties where baby comes in from community via A&amp;E; birth details sometimes not known and not appropriate to ask</a:t>
            </a:r>
          </a:p>
          <a:p>
            <a:pPr lvl="1"/>
            <a:r>
              <a:rPr lang="en-GB" sz="2100" dirty="0" smtClean="0"/>
              <a:t>Ask us: we may be able to identify the place of birth from routine data sources, or can liaise with local </a:t>
            </a:r>
            <a:r>
              <a:rPr lang="en-GB" sz="2100" dirty="0" smtClean="0"/>
              <a:t>Trusts/Healt</a:t>
            </a:r>
            <a:r>
              <a:rPr lang="en-GB" sz="2100" dirty="0" smtClean="0"/>
              <a:t>h Boards</a:t>
            </a:r>
            <a:endParaRPr lang="en-GB" sz="2100" dirty="0"/>
          </a:p>
          <a:p>
            <a:pPr lvl="2"/>
            <a:endParaRPr lang="en-GB" dirty="0"/>
          </a:p>
        </p:txBody>
      </p:sp>
    </p:spTree>
    <p:extLst>
      <p:ext uri="{BB962C8B-B14F-4D97-AF65-F5344CB8AC3E}">
        <p14:creationId xmlns:p14="http://schemas.microsoft.com/office/powerpoint/2010/main" val="89615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 Timing of reporting</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Key finding:</a:t>
            </a:r>
          </a:p>
          <a:p>
            <a:endParaRPr lang="en-GB" dirty="0"/>
          </a:p>
          <a:p>
            <a:pPr marL="0" indent="0">
              <a:buNone/>
            </a:pPr>
            <a:r>
              <a:rPr lang="en-GB" dirty="0" smtClean="0"/>
              <a:t>“The </a:t>
            </a:r>
            <a:r>
              <a:rPr lang="en-GB" dirty="0"/>
              <a:t>timing of the reporting of deaths to MBRRACE-UK in 2016 shows a wide variation across the four countries of the UK. </a:t>
            </a:r>
            <a:endParaRPr lang="en-GB" dirty="0" smtClean="0"/>
          </a:p>
          <a:p>
            <a:pPr marL="0" indent="0">
              <a:buNone/>
            </a:pPr>
            <a:r>
              <a:rPr lang="en-GB" dirty="0" smtClean="0"/>
              <a:t>Data </a:t>
            </a:r>
            <a:r>
              <a:rPr lang="en-GB" dirty="0"/>
              <a:t>entry was started within 6 months of a death for 95.1% of cases in Wales, 86.7% in England, 71.7% in Northern Ireland and 64.0% in Scotland</a:t>
            </a:r>
            <a:r>
              <a:rPr lang="en-GB" dirty="0" smtClean="0"/>
              <a:t>.”</a:t>
            </a:r>
            <a:endParaRPr lang="en-GB" dirty="0"/>
          </a:p>
          <a:p>
            <a:endParaRPr lang="en-GB" dirty="0"/>
          </a:p>
        </p:txBody>
      </p:sp>
    </p:spTree>
    <p:extLst>
      <p:ext uri="{BB962C8B-B14F-4D97-AF65-F5344CB8AC3E}">
        <p14:creationId xmlns:p14="http://schemas.microsoft.com/office/powerpoint/2010/main" val="9670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20688"/>
            <a:ext cx="9122132" cy="5472608"/>
          </a:xfrm>
        </p:spPr>
      </p:pic>
    </p:spTree>
    <p:extLst>
      <p:ext uri="{BB962C8B-B14F-4D97-AF65-F5344CB8AC3E}">
        <p14:creationId xmlns:p14="http://schemas.microsoft.com/office/powerpoint/2010/main" val="68791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47&quot;&gt;&lt;property id=&quot;20148&quot; value=&quot;5&quot;/&gt;&lt;property id=&quot;20300&quot; value=&quot;Slide 2&quot;/&gt;&lt;property id=&quot;20307&quot; value=&quot;259&quot;/&gt;&lt;/object&gt;&lt;/object&gt;&lt;/object&gt;&lt;/database&gt;"/>
  <p:tag name="SECTOMILLISECCONVERTED" val="1"/>
</p:tagLst>
</file>

<file path=ppt/theme/theme1.xml><?xml version="1.0" encoding="utf-8"?>
<a:theme xmlns:a="http://schemas.openxmlformats.org/drawingml/2006/main" name="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BRRACE Oct 2016.potx" id="{17CF1DE7-FAFE-48D4-87F3-1E207D837672}" vid="{ACDE5FB3-1C17-4623-909B-D5BBBB554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MBRRACE Oct 2016</Template>
  <TotalTime>1441</TotalTime>
  <Words>2181</Words>
  <Application>Microsoft Office PowerPoint</Application>
  <PresentationFormat>On-screen Show (4:3)</PresentationFormat>
  <Paragraphs>274</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Verdana</vt:lpstr>
      <vt:lpstr>MBRRACE</vt:lpstr>
      <vt:lpstr>PowerPoint Presentation</vt:lpstr>
      <vt:lpstr>Overview</vt:lpstr>
      <vt:lpstr>1. Data quality</vt:lpstr>
      <vt:lpstr>Data completeness</vt:lpstr>
      <vt:lpstr>Missing data</vt:lpstr>
      <vt:lpstr>Missing data</vt:lpstr>
      <vt:lpstr>MBRRACE-UK recommendation</vt:lpstr>
      <vt:lpstr>2. Timing of reporting</vt:lpstr>
      <vt:lpstr>PowerPoint Presentation</vt:lpstr>
      <vt:lpstr>Timing of reporting across the UK</vt:lpstr>
      <vt:lpstr>How does your organisation fare*?</vt:lpstr>
      <vt:lpstr>MBRRACE-UK recommendation</vt:lpstr>
      <vt:lpstr>3. Benchmarks</vt:lpstr>
      <vt:lpstr>Benchmarks</vt:lpstr>
      <vt:lpstr>4. Incentives for early reporting</vt:lpstr>
      <vt:lpstr>Incentives for early reporting</vt:lpstr>
      <vt:lpstr>Incentives for early reporting</vt:lpstr>
      <vt:lpstr>Incentives for early reporting</vt:lpstr>
      <vt:lpstr>PowerPoint Presentation</vt:lpstr>
      <vt:lpstr>Incentives for early reporting</vt:lpstr>
      <vt:lpstr>PowerPoint Presentation</vt:lpstr>
      <vt:lpstr>PowerPoint Presentation</vt:lpstr>
      <vt:lpstr>MBRRACE-UK recommendation</vt:lpstr>
      <vt:lpstr>PowerPoint Presentation</vt:lpstr>
      <vt:lpstr>We want to help!</vt:lpstr>
      <vt:lpstr>Contact us</vt:lpstr>
      <vt:lpstr>In summary…</vt:lpstr>
      <vt:lpstr>Thank you </vt:lpstr>
    </vt:vector>
  </TitlesOfParts>
  <Company>University of Leicester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Gallimore, Ian D. (Dr.)</dc:creator>
  <cp:lastModifiedBy>Jenny Kurinczuk</cp:lastModifiedBy>
  <cp:revision>105</cp:revision>
  <cp:lastPrinted>2018-06-14T11:45:28Z</cp:lastPrinted>
  <dcterms:created xsi:type="dcterms:W3CDTF">2017-10-16T07:55:24Z</dcterms:created>
  <dcterms:modified xsi:type="dcterms:W3CDTF">2018-06-20T15:35:27Z</dcterms:modified>
</cp:coreProperties>
</file>