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83" r:id="rId2"/>
    <p:sldId id="312" r:id="rId3"/>
    <p:sldId id="346" r:id="rId4"/>
    <p:sldId id="347" r:id="rId5"/>
    <p:sldId id="282" r:id="rId6"/>
    <p:sldId id="305" r:id="rId7"/>
    <p:sldId id="302" r:id="rId8"/>
    <p:sldId id="348" r:id="rId9"/>
    <p:sldId id="344" r:id="rId10"/>
    <p:sldId id="292" r:id="rId11"/>
    <p:sldId id="293" r:id="rId12"/>
    <p:sldId id="259" r:id="rId13"/>
    <p:sldId id="311" r:id="rId14"/>
    <p:sldId id="310" r:id="rId15"/>
    <p:sldId id="308" r:id="rId16"/>
    <p:sldId id="316" r:id="rId17"/>
    <p:sldId id="299" r:id="rId18"/>
    <p:sldId id="307" r:id="rId19"/>
    <p:sldId id="309" r:id="rId20"/>
    <p:sldId id="314" r:id="rId21"/>
    <p:sldId id="317" r:id="rId22"/>
    <p:sldId id="313" r:id="rId23"/>
    <p:sldId id="315" r:id="rId24"/>
    <p:sldId id="322" r:id="rId25"/>
    <p:sldId id="328" r:id="rId26"/>
    <p:sldId id="323" r:id="rId27"/>
    <p:sldId id="339" r:id="rId28"/>
    <p:sldId id="286" r:id="rId29"/>
    <p:sldId id="332" r:id="rId30"/>
    <p:sldId id="331" r:id="rId31"/>
    <p:sldId id="269" r:id="rId32"/>
    <p:sldId id="340" r:id="rId33"/>
    <p:sldId id="325" r:id="rId34"/>
    <p:sldId id="334" r:id="rId35"/>
    <p:sldId id="349" r:id="rId36"/>
    <p:sldId id="272" r:id="rId37"/>
    <p:sldId id="335" r:id="rId38"/>
    <p:sldId id="321" r:id="rId39"/>
    <p:sldId id="319" r:id="rId40"/>
    <p:sldId id="337" r:id="rId41"/>
    <p:sldId id="338" r:id="rId42"/>
    <p:sldId id="345" r:id="rId43"/>
  </p:sldIdLst>
  <p:sldSz cx="9144000" cy="5715000" type="screen16x10"/>
  <p:notesSz cx="6858000" cy="9144000"/>
  <p:defaultTextStyle>
    <a:defPPr>
      <a:defRPr lang="en-US"/>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Hinton" initials="LH" lastIdx="1" clrIdx="0">
    <p:extLst>
      <p:ext uri="{19B8F6BF-5375-455C-9EA6-DF929625EA0E}">
        <p15:presenceInfo xmlns:p15="http://schemas.microsoft.com/office/powerpoint/2012/main" userId="10b22a04-6ab1-4dd4-823b-1038b6ce96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9" autoAdjust="0"/>
    <p:restoredTop sz="94660"/>
  </p:normalViewPr>
  <p:slideViewPr>
    <p:cSldViewPr snapToGrid="0" showGuides="1">
      <p:cViewPr varScale="1">
        <p:scale>
          <a:sx n="137" d="100"/>
          <a:sy n="137" d="100"/>
        </p:scale>
        <p:origin x="990" y="12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84259259259259E-3"/>
          <c:y val="0.28145970770869089"/>
          <c:w val="0.99853200737257086"/>
          <c:h val="0.74224810619102954"/>
        </c:manualLayout>
      </c:layout>
      <c:doughnutChart>
        <c:varyColors val="1"/>
        <c:ser>
          <c:idx val="0"/>
          <c:order val="0"/>
          <c:tx>
            <c:strRef>
              <c:f>Sheet1!$B$1</c:f>
              <c:strCache>
                <c:ptCount val="1"/>
                <c:pt idx="0">
                  <c:v>Babies born at 22 to 23 weeks</c:v>
                </c:pt>
              </c:strCache>
            </c:strRef>
          </c:tx>
          <c:spPr>
            <a:solidFill>
              <a:schemeClr val="bg1">
                <a:lumMod val="50000"/>
              </a:schemeClr>
            </a:solidFill>
          </c:spPr>
          <c:dPt>
            <c:idx val="0"/>
            <c:bubble3D val="0"/>
            <c:spPr>
              <a:solidFill>
                <a:schemeClr val="bg1">
                  <a:lumMod val="50000"/>
                  <a:alpha val="67000"/>
                </a:schemeClr>
              </a:solidFill>
              <a:ln w="19050">
                <a:solidFill>
                  <a:schemeClr val="lt1"/>
                </a:solidFill>
              </a:ln>
              <a:effectLst/>
            </c:spPr>
            <c:extLst>
              <c:ext xmlns:c16="http://schemas.microsoft.com/office/drawing/2014/chart" uri="{C3380CC4-5D6E-409C-BE32-E72D297353CC}">
                <c16:uniqueId val="{00000001-006A-6343-B0A8-5E99CE59A36D}"/>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006A-6343-B0A8-5E99CE59A36D}"/>
              </c:ext>
            </c:extLst>
          </c:dPt>
          <c:cat>
            <c:strRef>
              <c:f>Sheet1!$A$2:$A$3</c:f>
              <c:strCache>
                <c:ptCount val="2"/>
                <c:pt idx="0">
                  <c:v>24 weeks of pregnancy +</c:v>
                </c:pt>
                <c:pt idx="1">
                  <c:v>22-23 weeks of pregnancy</c:v>
                </c:pt>
              </c:strCache>
            </c:strRef>
          </c:cat>
          <c:val>
            <c:numRef>
              <c:f>Sheet1!$B$2:$B$3</c:f>
              <c:numCache>
                <c:formatCode>General</c:formatCode>
                <c:ptCount val="2"/>
                <c:pt idx="0">
                  <c:v>777000</c:v>
                </c:pt>
                <c:pt idx="1">
                  <c:v>1000</c:v>
                </c:pt>
              </c:numCache>
            </c:numRef>
          </c:val>
          <c:extLst>
            <c:ext xmlns:c16="http://schemas.microsoft.com/office/drawing/2014/chart" uri="{C3380CC4-5D6E-409C-BE32-E72D297353CC}">
              <c16:uniqueId val="{00000004-006A-6343-B0A8-5E99CE59A36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79282208583913E-3"/>
          <c:y val="0.28570400725218148"/>
          <c:w val="0.99853200737257086"/>
          <c:h val="0.74224810619102954"/>
        </c:manualLayout>
      </c:layout>
      <c:doughnutChart>
        <c:varyColors val="1"/>
        <c:ser>
          <c:idx val="0"/>
          <c:order val="0"/>
          <c:tx>
            <c:strRef>
              <c:f>Sheet1!$B$1</c:f>
              <c:strCache>
                <c:ptCount val="1"/>
                <c:pt idx="0">
                  <c:v>Babies born at 22 to 23 weeks</c:v>
                </c:pt>
              </c:strCache>
            </c:strRef>
          </c:tx>
          <c:spPr>
            <a:solidFill>
              <a:schemeClr val="bg1">
                <a:lumMod val="50000"/>
              </a:schemeClr>
            </a:solidFill>
          </c:spPr>
          <c:dPt>
            <c:idx val="0"/>
            <c:bubble3D val="0"/>
            <c:spPr>
              <a:solidFill>
                <a:schemeClr val="bg1">
                  <a:lumMod val="50000"/>
                  <a:alpha val="67000"/>
                </a:schemeClr>
              </a:solidFill>
              <a:ln w="19050">
                <a:solidFill>
                  <a:schemeClr val="lt1"/>
                </a:solidFill>
              </a:ln>
              <a:effectLst/>
            </c:spPr>
            <c:extLst>
              <c:ext xmlns:c16="http://schemas.microsoft.com/office/drawing/2014/chart" uri="{C3380CC4-5D6E-409C-BE32-E72D297353CC}">
                <c16:uniqueId val="{00000001-BA66-0041-910B-991A44D652B6}"/>
              </c:ext>
            </c:extLst>
          </c:dPt>
          <c:dPt>
            <c:idx val="1"/>
            <c:bubble3D val="0"/>
            <c:spPr>
              <a:solidFill>
                <a:srgbClr val="9FC7CE">
                  <a:alpha val="67000"/>
                </a:srgbClr>
              </a:solidFill>
              <a:ln w="19050">
                <a:solidFill>
                  <a:schemeClr val="lt1"/>
                </a:solidFill>
              </a:ln>
              <a:effectLst/>
            </c:spPr>
            <c:extLst>
              <c:ext xmlns:c16="http://schemas.microsoft.com/office/drawing/2014/chart" uri="{C3380CC4-5D6E-409C-BE32-E72D297353CC}">
                <c16:uniqueId val="{00000003-BA66-0041-910B-991A44D652B6}"/>
              </c:ext>
            </c:extLst>
          </c:dPt>
          <c:cat>
            <c:strRef>
              <c:f>Sheet1!$A$2:$A$3</c:f>
              <c:strCache>
                <c:ptCount val="2"/>
                <c:pt idx="0">
                  <c:v>24 weeks of pregnancy +</c:v>
                </c:pt>
                <c:pt idx="1">
                  <c:v>22-23 weeks of pregnancy</c:v>
                </c:pt>
              </c:strCache>
            </c:strRef>
          </c:cat>
          <c:val>
            <c:numRef>
              <c:f>Sheet1!$B$2:$B$3</c:f>
              <c:numCache>
                <c:formatCode>General</c:formatCode>
                <c:ptCount val="2"/>
                <c:pt idx="0">
                  <c:v>1374</c:v>
                </c:pt>
                <c:pt idx="1">
                  <c:v>376</c:v>
                </c:pt>
              </c:numCache>
            </c:numRef>
          </c:val>
          <c:extLst>
            <c:ext xmlns:c16="http://schemas.microsoft.com/office/drawing/2014/chart" uri="{C3380CC4-5D6E-409C-BE32-E72D297353CC}">
              <c16:uniqueId val="{00000004-BA66-0041-910B-991A44D652B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0.13677</cdr:x>
      <cdr:y>0.47168</cdr:y>
    </cdr:from>
    <cdr:to>
      <cdr:x>0.86323</cdr:x>
      <cdr:y>0.81897</cdr:y>
    </cdr:to>
    <cdr:sp macro="" textlink="">
      <cdr:nvSpPr>
        <cdr:cNvPr id="2" name="TextBox 1"/>
        <cdr:cNvSpPr txBox="1"/>
      </cdr:nvSpPr>
      <cdr:spPr>
        <a:xfrm xmlns:a="http://schemas.openxmlformats.org/drawingml/2006/main">
          <a:off x="295419" y="1602089"/>
          <a:ext cx="1569162" cy="117957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2400" b="1" dirty="0">
              <a:solidFill>
                <a:schemeClr val="bg1">
                  <a:lumMod val="50000"/>
                </a:schemeClr>
              </a:solidFill>
            </a:rPr>
            <a:t>1 in 800</a:t>
          </a:r>
        </a:p>
        <a:p xmlns:a="http://schemas.openxmlformats.org/drawingml/2006/main">
          <a:pPr algn="ctr"/>
          <a:r>
            <a:rPr lang="en-GB" sz="2400" b="1" dirty="0">
              <a:solidFill>
                <a:schemeClr val="bg1">
                  <a:lumMod val="50000"/>
                </a:schemeClr>
              </a:solidFill>
            </a:rPr>
            <a:t>births</a:t>
          </a:r>
        </a:p>
      </cdr:txBody>
    </cdr:sp>
  </cdr:relSizeAnchor>
</c:userShapes>
</file>

<file path=ppt/drawings/drawing2.xml><?xml version="1.0" encoding="utf-8"?>
<c:userShapes xmlns:c="http://schemas.openxmlformats.org/drawingml/2006/chart">
  <cdr:relSizeAnchor xmlns:cdr="http://schemas.openxmlformats.org/drawingml/2006/chartDrawing">
    <cdr:from>
      <cdr:x>0.0982</cdr:x>
      <cdr:y>0.36157</cdr:y>
    </cdr:from>
    <cdr:to>
      <cdr:x>0.90726</cdr:x>
      <cdr:y>0.87493</cdr:y>
    </cdr:to>
    <cdr:sp macro="" textlink="">
      <cdr:nvSpPr>
        <cdr:cNvPr id="2" name="TextBox 1"/>
        <cdr:cNvSpPr txBox="1"/>
      </cdr:nvSpPr>
      <cdr:spPr>
        <a:xfrm xmlns:a="http://schemas.openxmlformats.org/drawingml/2006/main">
          <a:off x="176751" y="868188"/>
          <a:ext cx="1456316" cy="1232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400" b="1" dirty="0">
              <a:solidFill>
                <a:schemeClr val="bg1">
                  <a:lumMod val="50000"/>
                </a:schemeClr>
              </a:solidFill>
            </a:rPr>
            <a:t>1 in 5</a:t>
          </a:r>
        </a:p>
        <a:p xmlns:a="http://schemas.openxmlformats.org/drawingml/2006/main">
          <a:pPr algn="ctr"/>
          <a:r>
            <a:rPr lang="en-GB" sz="2400" b="1" dirty="0">
              <a:solidFill>
                <a:schemeClr val="bg1">
                  <a:lumMod val="50000"/>
                </a:schemeClr>
              </a:solidFill>
            </a:rPr>
            <a:t>neonatal deaths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D04A3-6520-494C-BFEB-179A4EDF6B67}" type="datetimeFigureOut">
              <a:rPr lang="en-GB" smtClean="0"/>
              <a:t>16/07/2018</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7449D-262C-4499-AD84-0E9D67DFFDD9}" type="slidenum">
              <a:rPr lang="en-GB" smtClean="0"/>
              <a:t>‹#›</a:t>
            </a:fld>
            <a:endParaRPr lang="en-GB"/>
          </a:p>
        </p:txBody>
      </p:sp>
    </p:spTree>
    <p:extLst>
      <p:ext uri="{BB962C8B-B14F-4D97-AF65-F5344CB8AC3E}">
        <p14:creationId xmlns:p14="http://schemas.microsoft.com/office/powerpoint/2010/main" val="1315698021"/>
      </p:ext>
    </p:extLst>
  </p:cSld>
  <p:clrMap bg1="lt1" tx1="dk1" bg2="lt2" tx2="dk2" accent1="accent1" accent2="accent2" accent3="accent3" accent4="accent4" accent5="accent5" accent6="accent6" hlink="hlink" folHlink="folHlink"/>
  <p:notesStyle>
    <a:lvl1pPr marL="0" algn="l" defTabSz="713203" rtl="0" eaLnBrk="1" latinLnBrk="0" hangingPunct="1">
      <a:defRPr sz="936" kern="1200">
        <a:solidFill>
          <a:schemeClr val="tx1"/>
        </a:solidFill>
        <a:latin typeface="+mn-lt"/>
        <a:ea typeface="+mn-ea"/>
        <a:cs typeface="+mn-cs"/>
      </a:defRPr>
    </a:lvl1pPr>
    <a:lvl2pPr marL="356602" algn="l" defTabSz="713203" rtl="0" eaLnBrk="1" latinLnBrk="0" hangingPunct="1">
      <a:defRPr sz="936" kern="1200">
        <a:solidFill>
          <a:schemeClr val="tx1"/>
        </a:solidFill>
        <a:latin typeface="+mn-lt"/>
        <a:ea typeface="+mn-ea"/>
        <a:cs typeface="+mn-cs"/>
      </a:defRPr>
    </a:lvl2pPr>
    <a:lvl3pPr marL="713203" algn="l" defTabSz="713203" rtl="0" eaLnBrk="1" latinLnBrk="0" hangingPunct="1">
      <a:defRPr sz="936" kern="1200">
        <a:solidFill>
          <a:schemeClr val="tx1"/>
        </a:solidFill>
        <a:latin typeface="+mn-lt"/>
        <a:ea typeface="+mn-ea"/>
        <a:cs typeface="+mn-cs"/>
      </a:defRPr>
    </a:lvl3pPr>
    <a:lvl4pPr marL="1069805" algn="l" defTabSz="713203" rtl="0" eaLnBrk="1" latinLnBrk="0" hangingPunct="1">
      <a:defRPr sz="936" kern="1200">
        <a:solidFill>
          <a:schemeClr val="tx1"/>
        </a:solidFill>
        <a:latin typeface="+mn-lt"/>
        <a:ea typeface="+mn-ea"/>
        <a:cs typeface="+mn-cs"/>
      </a:defRPr>
    </a:lvl4pPr>
    <a:lvl5pPr marL="1426407" algn="l" defTabSz="713203" rtl="0" eaLnBrk="1" latinLnBrk="0" hangingPunct="1">
      <a:defRPr sz="936" kern="1200">
        <a:solidFill>
          <a:schemeClr val="tx1"/>
        </a:solidFill>
        <a:latin typeface="+mn-lt"/>
        <a:ea typeface="+mn-ea"/>
        <a:cs typeface="+mn-cs"/>
      </a:defRPr>
    </a:lvl5pPr>
    <a:lvl6pPr marL="1783009" algn="l" defTabSz="713203" rtl="0" eaLnBrk="1" latinLnBrk="0" hangingPunct="1">
      <a:defRPr sz="936" kern="1200">
        <a:solidFill>
          <a:schemeClr val="tx1"/>
        </a:solidFill>
        <a:latin typeface="+mn-lt"/>
        <a:ea typeface="+mn-ea"/>
        <a:cs typeface="+mn-cs"/>
      </a:defRPr>
    </a:lvl6pPr>
    <a:lvl7pPr marL="2139610" algn="l" defTabSz="713203" rtl="0" eaLnBrk="1" latinLnBrk="0" hangingPunct="1">
      <a:defRPr sz="936" kern="1200">
        <a:solidFill>
          <a:schemeClr val="tx1"/>
        </a:solidFill>
        <a:latin typeface="+mn-lt"/>
        <a:ea typeface="+mn-ea"/>
        <a:cs typeface="+mn-cs"/>
      </a:defRPr>
    </a:lvl7pPr>
    <a:lvl8pPr marL="2496212" algn="l" defTabSz="713203" rtl="0" eaLnBrk="1" latinLnBrk="0" hangingPunct="1">
      <a:defRPr sz="936" kern="1200">
        <a:solidFill>
          <a:schemeClr val="tx1"/>
        </a:solidFill>
        <a:latin typeface="+mn-lt"/>
        <a:ea typeface="+mn-ea"/>
        <a:cs typeface="+mn-cs"/>
      </a:defRPr>
    </a:lvl8pPr>
    <a:lvl9pPr marL="2852814" algn="l" defTabSz="713203"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S PGothic" pitchFamily="34" charset="-128"/>
                <a:cs typeface="ＭＳ Ｐゴシック"/>
              </a:rPr>
              <a:t>Widespread themes of direct, indirect, and intangible costs are shown.</a:t>
            </a:r>
            <a:endParaRPr lang="en-US" dirty="0"/>
          </a:p>
        </p:txBody>
      </p:sp>
      <p:sp>
        <p:nvSpPr>
          <p:cNvPr id="4" name="Slide Number Placeholder 3"/>
          <p:cNvSpPr>
            <a:spLocks noGrp="1"/>
          </p:cNvSpPr>
          <p:nvPr>
            <p:ph type="sldNum" sz="quarter" idx="10"/>
          </p:nvPr>
        </p:nvSpPr>
        <p:spPr/>
        <p:txBody>
          <a:bodyPr/>
          <a:lstStyle/>
          <a:p>
            <a:pPr>
              <a:defRPr/>
            </a:pPr>
            <a:fld id="{321E6E25-A83D-4954-9A33-188C4445BC8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94128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S PGothic" pitchFamily="34" charset="-128"/>
                <a:cs typeface="ＭＳ Ｐゴシック"/>
              </a:rPr>
              <a:t>Widespread themes of direct, indirect, and intangible costs are shown.</a:t>
            </a:r>
            <a:endParaRPr lang="en-US" dirty="0"/>
          </a:p>
        </p:txBody>
      </p:sp>
      <p:sp>
        <p:nvSpPr>
          <p:cNvPr id="4" name="Slide Number Placeholder 3"/>
          <p:cNvSpPr>
            <a:spLocks noGrp="1"/>
          </p:cNvSpPr>
          <p:nvPr>
            <p:ph type="sldNum" sz="quarter" idx="10"/>
          </p:nvPr>
        </p:nvSpPr>
        <p:spPr/>
        <p:txBody>
          <a:bodyPr/>
          <a:lstStyle/>
          <a:p>
            <a:pPr>
              <a:defRPr/>
            </a:pPr>
            <a:fld id="{321E6E25-A83D-4954-9A33-188C4445BC80}"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54673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5DD7D-D34C-496B-8CF6-FC3A33BFF42B}" type="slidenum">
              <a:rPr lang="en-GB" smtClean="0"/>
              <a:t>10</a:t>
            </a:fld>
            <a:endParaRPr lang="en-GB"/>
          </a:p>
        </p:txBody>
      </p:sp>
    </p:spTree>
    <p:extLst>
      <p:ext uri="{BB962C8B-B14F-4D97-AF65-F5344CB8AC3E}">
        <p14:creationId xmlns:p14="http://schemas.microsoft.com/office/powerpoint/2010/main" val="323563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5DD7D-D34C-496B-8CF6-FC3A33BFF42B}" type="slidenum">
              <a:rPr lang="en-GB" smtClean="0"/>
              <a:t>11</a:t>
            </a:fld>
            <a:endParaRPr lang="en-GB"/>
          </a:p>
        </p:txBody>
      </p:sp>
    </p:spTree>
    <p:extLst>
      <p:ext uri="{BB962C8B-B14F-4D97-AF65-F5344CB8AC3E}">
        <p14:creationId xmlns:p14="http://schemas.microsoft.com/office/powerpoint/2010/main" val="387807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B6F00E-61D7-4952-8EEE-9F4F91729C68}"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188255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6F00E-61D7-4952-8EEE-9F4F91729C68}"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112026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6F00E-61D7-4952-8EEE-9F4F91729C68}"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149342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B6F00E-61D7-4952-8EEE-9F4F91729C68}"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354396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6F00E-61D7-4952-8EEE-9F4F91729C68}"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380849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B6F00E-61D7-4952-8EEE-9F4F91729C68}"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369511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B6F00E-61D7-4952-8EEE-9F4F91729C68}"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319383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B6F00E-61D7-4952-8EEE-9F4F91729C68}"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62207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6F00E-61D7-4952-8EEE-9F4F91729C68}"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4659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6F00E-61D7-4952-8EEE-9F4F91729C68}"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157124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B6F00E-61D7-4952-8EEE-9F4F91729C68}"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1EAC2-3A47-4E73-9906-0665744A0E6B}" type="slidenum">
              <a:rPr lang="en-GB" smtClean="0"/>
              <a:t>‹#›</a:t>
            </a:fld>
            <a:endParaRPr lang="en-GB"/>
          </a:p>
        </p:txBody>
      </p:sp>
    </p:spTree>
    <p:extLst>
      <p:ext uri="{BB962C8B-B14F-4D97-AF65-F5344CB8AC3E}">
        <p14:creationId xmlns:p14="http://schemas.microsoft.com/office/powerpoint/2010/main" val="225376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BB6F00E-61D7-4952-8EEE-9F4F91729C68}" type="datetimeFigureOut">
              <a:rPr lang="en-GB" smtClean="0"/>
              <a:t>16/07/2018</a:t>
            </a:fld>
            <a:endParaRPr lang="en-GB"/>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761EAC2-3A47-4E73-9906-0665744A0E6B}" type="slidenum">
              <a:rPr lang="en-GB" smtClean="0"/>
              <a:t>‹#›</a:t>
            </a:fld>
            <a:endParaRPr lang="en-GB"/>
          </a:p>
        </p:txBody>
      </p:sp>
    </p:spTree>
    <p:extLst>
      <p:ext uri="{BB962C8B-B14F-4D97-AF65-F5344CB8AC3E}">
        <p14:creationId xmlns:p14="http://schemas.microsoft.com/office/powerpoint/2010/main" val="1245178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google.co.uk/url?sa=i&amp;rct=j&amp;q=&amp;esrc=s&amp;source=imgres&amp;cd=&amp;cad=rja&amp;uact=8&amp;ved=0ahUKEwjP_6O9rpPNAhUkIsAKHRTKCGEQjRwIBw&amp;url=https://twitter.com/healthtalkorg&amp;psig=AFQjCNHxpVTXrSmQdtV6zc_OUb33DInraQ&amp;ust=1465301199458839"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ealthtalk.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healthtalk.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healthtalk.org/20-2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hyperlink" Target="http://www.healthtalk.org/20-24"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google.co.uk/url?sa=i&amp;rct=j&amp;q=&amp;esrc=s&amp;source=imgres&amp;cd=&amp;cad=rja&amp;uact=8&amp;ved=0ahUKEwjP_6O9rpPNAhUkIsAKHRTKCGEQjRwIBw&amp;url=https://twitter.com/healthtalkorg&amp;psig=AFQjCNHxpVTXrSmQdtV6zc_OUb33DInraQ&amp;ust=1465301199458839"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0437" y="935302"/>
            <a:ext cx="7403123" cy="1989667"/>
          </a:xfrm>
        </p:spPr>
        <p:txBody>
          <a:bodyPr anchor="ctr">
            <a:noAutofit/>
          </a:bodyPr>
          <a:lstStyle/>
          <a:p>
            <a:r>
              <a:rPr lang="en-GB" sz="3300" b="1" dirty="0">
                <a:solidFill>
                  <a:schemeClr val="bg2">
                    <a:lumMod val="50000"/>
                  </a:schemeClr>
                </a:solidFill>
                <a:latin typeface="+mn-lt"/>
              </a:rPr>
              <a:t>Parents’ experiences of losing a baby between 20 and 24 weeks of pregnancy</a:t>
            </a:r>
          </a:p>
        </p:txBody>
      </p:sp>
      <p:sp>
        <p:nvSpPr>
          <p:cNvPr id="3" name="Subtitle 2"/>
          <p:cNvSpPr>
            <a:spLocks noGrp="1"/>
          </p:cNvSpPr>
          <p:nvPr>
            <p:ph type="subTitle" idx="1"/>
          </p:nvPr>
        </p:nvSpPr>
        <p:spPr/>
        <p:txBody>
          <a:bodyPr>
            <a:normAutofit/>
          </a:bodyPr>
          <a:lstStyle/>
          <a:p>
            <a:r>
              <a:rPr lang="en-GB" dirty="0">
                <a:solidFill>
                  <a:schemeClr val="bg2">
                    <a:lumMod val="50000"/>
                  </a:schemeClr>
                </a:solidFill>
              </a:rPr>
              <a:t>Lucy Smith, Department of Health Sciences, University of Leicester </a:t>
            </a:r>
          </a:p>
          <a:p>
            <a:r>
              <a:rPr lang="en-GB" dirty="0">
                <a:solidFill>
                  <a:schemeClr val="bg2">
                    <a:lumMod val="50000"/>
                  </a:schemeClr>
                </a:solidFill>
              </a:rPr>
              <a:t>Lisa Hinton, Health Experiences Research Group, Nuffield Department of Primary Care Health Sciences, University of Oxford</a:t>
            </a:r>
          </a:p>
        </p:txBody>
      </p:sp>
      <p:grpSp>
        <p:nvGrpSpPr>
          <p:cNvPr id="4" name="Group 3"/>
          <p:cNvGrpSpPr>
            <a:grpSpLocks noChangeAspect="1"/>
          </p:cNvGrpSpPr>
          <p:nvPr/>
        </p:nvGrpSpPr>
        <p:grpSpPr>
          <a:xfrm>
            <a:off x="477947" y="4942295"/>
            <a:ext cx="6820230" cy="514284"/>
            <a:chOff x="4230268" y="3369101"/>
            <a:chExt cx="4296759" cy="324000"/>
          </a:xfrm>
        </p:grpSpPr>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4230268" y="3369101"/>
              <a:ext cx="1106802" cy="324000"/>
            </a:xfrm>
            <a:prstGeom prst="rect">
              <a:avLst/>
            </a:prstGeom>
          </p:spPr>
        </p:pic>
        <p:pic>
          <p:nvPicPr>
            <p:cNvPr id="6" name="Picture 5" descr="https://pbs.twimg.com/profile_images/610413830343139330/jjbwcCzQ.pn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6910" y="3369101"/>
              <a:ext cx="330114" cy="324000"/>
            </a:xfrm>
            <a:prstGeom prst="rect">
              <a:avLst/>
            </a:prstGeom>
            <a:noFill/>
            <a:ln>
              <a:noFill/>
            </a:ln>
          </p:spPr>
        </p:pic>
        <p:pic>
          <p:nvPicPr>
            <p:cNvPr id="7" name="Picture 6" descr="OxPrimaryCare_300pxCMYK"/>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4238" y="3369101"/>
              <a:ext cx="1392789" cy="324000"/>
            </a:xfrm>
            <a:prstGeom prst="rect">
              <a:avLst/>
            </a:prstGeom>
            <a:noFill/>
            <a:ln>
              <a:noFill/>
            </a:ln>
          </p:spPr>
        </p:pic>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374284" y="3369101"/>
              <a:ext cx="289994" cy="324000"/>
            </a:xfrm>
            <a:prstGeom prst="rect">
              <a:avLst/>
            </a:prstGeom>
          </p:spPr>
        </p:pic>
        <p:pic>
          <p:nvPicPr>
            <p:cNvPr id="9" name="Picture 8"/>
            <p:cNvPicPr>
              <a:picLocks noChangeAspect="1"/>
            </p:cNvPicPr>
            <p:nvPr/>
          </p:nvPicPr>
          <p:blipFill>
            <a:blip r:embed="rId7"/>
            <a:stretch>
              <a:fillRect/>
            </a:stretch>
          </p:blipFill>
          <p:spPr>
            <a:xfrm>
              <a:off x="5701492" y="3369101"/>
              <a:ext cx="1028204" cy="324000"/>
            </a:xfrm>
            <a:prstGeom prst="rect">
              <a:avLst/>
            </a:prstGeom>
          </p:spPr>
        </p:pic>
      </p:grpSp>
      <p:sp>
        <p:nvSpPr>
          <p:cNvPr id="10" name="AutoShape 2" descr="Image result for nihr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7246" y="4942295"/>
            <a:ext cx="1220816" cy="529020"/>
          </a:xfrm>
          <a:prstGeom prst="rect">
            <a:avLst/>
          </a:prstGeom>
        </p:spPr>
      </p:pic>
    </p:spTree>
    <p:extLst>
      <p:ext uri="{BB962C8B-B14F-4D97-AF65-F5344CB8AC3E}">
        <p14:creationId xmlns:p14="http://schemas.microsoft.com/office/powerpoint/2010/main" val="284068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480728" y="1853669"/>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75000"/>
                </a:schemeClr>
              </a:solidFill>
            </a:endParaRPr>
          </a:p>
          <a:p>
            <a:pPr algn="ctr"/>
            <a:endParaRPr lang="en-GB" sz="1050" dirty="0">
              <a:solidFill>
                <a:schemeClr val="accent5">
                  <a:lumMod val="75000"/>
                </a:schemeClr>
              </a:solidFill>
            </a:endParaRPr>
          </a:p>
        </p:txBody>
      </p:sp>
      <p:sp>
        <p:nvSpPr>
          <p:cNvPr id="22" name="Oval 21"/>
          <p:cNvSpPr/>
          <p:nvPr/>
        </p:nvSpPr>
        <p:spPr>
          <a:xfrm>
            <a:off x="1371695" y="3586807"/>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75000"/>
                </a:schemeClr>
              </a:solidFill>
            </a:endParaRPr>
          </a:p>
          <a:p>
            <a:pPr algn="ctr"/>
            <a:endParaRPr lang="en-GB" sz="1050" dirty="0">
              <a:solidFill>
                <a:schemeClr val="accent5">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105" y="1286396"/>
            <a:ext cx="1702234" cy="3771858"/>
          </a:xfrm>
          <a:prstGeom prst="rect">
            <a:avLst/>
          </a:prstGeom>
        </p:spPr>
      </p:pic>
      <p:sp>
        <p:nvSpPr>
          <p:cNvPr id="21" name="Oval 20"/>
          <p:cNvSpPr/>
          <p:nvPr/>
        </p:nvSpPr>
        <p:spPr>
          <a:xfrm>
            <a:off x="3431021" y="2762752"/>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75000"/>
                </a:schemeClr>
              </a:solidFill>
            </a:endParaRPr>
          </a:p>
          <a:p>
            <a:pPr algn="ctr"/>
            <a:endParaRPr lang="en-GB" sz="1050" dirty="0">
              <a:solidFill>
                <a:schemeClr val="accent5">
                  <a:lumMod val="75000"/>
                </a:schemeClr>
              </a:solidFill>
            </a:endParaRPr>
          </a:p>
        </p:txBody>
      </p:sp>
      <p:sp>
        <p:nvSpPr>
          <p:cNvPr id="5" name="Oval 4"/>
          <p:cNvSpPr/>
          <p:nvPr/>
        </p:nvSpPr>
        <p:spPr>
          <a:xfrm>
            <a:off x="3477879" y="1069163"/>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75000"/>
                </a:schemeClr>
              </a:solidFill>
            </a:endParaRPr>
          </a:p>
          <a:p>
            <a:pPr algn="ctr"/>
            <a:endParaRPr lang="en-GB" sz="1050" dirty="0">
              <a:solidFill>
                <a:schemeClr val="accent5">
                  <a:lumMod val="75000"/>
                </a:schemeClr>
              </a:solidFill>
            </a:endParaRPr>
          </a:p>
        </p:txBody>
      </p:sp>
      <p:sp>
        <p:nvSpPr>
          <p:cNvPr id="10" name="TextBox 9"/>
          <p:cNvSpPr txBox="1"/>
          <p:nvPr/>
        </p:nvSpPr>
        <p:spPr>
          <a:xfrm>
            <a:off x="3723959" y="1332451"/>
            <a:ext cx="2092088" cy="1323439"/>
          </a:xfrm>
          <a:prstGeom prst="rect">
            <a:avLst/>
          </a:prstGeom>
          <a:noFill/>
        </p:spPr>
        <p:txBody>
          <a:bodyPr wrap="square" rtlCol="0">
            <a:spAutoFit/>
          </a:bodyPr>
          <a:lstStyle/>
          <a:p>
            <a:pPr algn="ctr"/>
            <a:r>
              <a:rPr lang="en-GB" sz="1600" b="1" dirty="0">
                <a:solidFill>
                  <a:srgbClr val="417B85"/>
                </a:solidFill>
              </a:rPr>
              <a:t>Official record</a:t>
            </a:r>
          </a:p>
          <a:p>
            <a:pPr algn="ctr"/>
            <a:r>
              <a:rPr lang="en-GB" sz="1600" dirty="0">
                <a:solidFill>
                  <a:srgbClr val="417B85"/>
                </a:solidFill>
              </a:rPr>
              <a:t>Parents received an official birth and death certificate following the death of their baby</a:t>
            </a:r>
            <a:endParaRPr lang="en-GB" sz="4800" dirty="0"/>
          </a:p>
        </p:txBody>
      </p:sp>
      <p:sp>
        <p:nvSpPr>
          <p:cNvPr id="11" name="Rectangle 10"/>
          <p:cNvSpPr/>
          <p:nvPr/>
        </p:nvSpPr>
        <p:spPr>
          <a:xfrm>
            <a:off x="1076669" y="147553"/>
            <a:ext cx="6440973" cy="707886"/>
          </a:xfrm>
          <a:prstGeom prst="rect">
            <a:avLst/>
          </a:prstGeom>
        </p:spPr>
        <p:txBody>
          <a:bodyPr wrap="square">
            <a:spAutoFit/>
          </a:bodyPr>
          <a:lstStyle/>
          <a:p>
            <a:pPr>
              <a:spcAft>
                <a:spcPts val="500"/>
              </a:spcAft>
            </a:pPr>
            <a:r>
              <a:rPr lang="en-GB" sz="2000" dirty="0">
                <a:solidFill>
                  <a:srgbClr val="417B85"/>
                </a:solidFill>
              </a:rPr>
              <a:t>Before 24 weeks of pregnancy, parents whose baby is born alive and dies shortly after birth…	</a:t>
            </a:r>
          </a:p>
        </p:txBody>
      </p:sp>
      <p:sp>
        <p:nvSpPr>
          <p:cNvPr id="13" name="TextBox 12"/>
          <p:cNvSpPr txBox="1"/>
          <p:nvPr/>
        </p:nvSpPr>
        <p:spPr>
          <a:xfrm>
            <a:off x="1609176" y="3992981"/>
            <a:ext cx="2051215" cy="1323439"/>
          </a:xfrm>
          <a:prstGeom prst="rect">
            <a:avLst/>
          </a:prstGeom>
          <a:noFill/>
        </p:spPr>
        <p:txBody>
          <a:bodyPr wrap="square" rtlCol="0">
            <a:spAutoFit/>
          </a:bodyPr>
          <a:lstStyle/>
          <a:p>
            <a:pPr algn="ctr"/>
            <a:r>
              <a:rPr lang="en-GB" sz="1600" b="1" dirty="0">
                <a:solidFill>
                  <a:srgbClr val="417B85"/>
                </a:solidFill>
              </a:rPr>
              <a:t>Official investigation</a:t>
            </a:r>
          </a:p>
          <a:p>
            <a:pPr algn="ctr"/>
            <a:r>
              <a:rPr lang="en-GB" sz="1600" dirty="0">
                <a:solidFill>
                  <a:srgbClr val="417B85"/>
                </a:solidFill>
              </a:rPr>
              <a:t>A coroner’s investigation may help make sense of the death</a:t>
            </a:r>
          </a:p>
        </p:txBody>
      </p:sp>
      <p:sp>
        <p:nvSpPr>
          <p:cNvPr id="14" name="Rectangle 13"/>
          <p:cNvSpPr/>
          <p:nvPr/>
        </p:nvSpPr>
        <p:spPr>
          <a:xfrm>
            <a:off x="1673734" y="2264625"/>
            <a:ext cx="2175638" cy="1077218"/>
          </a:xfrm>
          <a:prstGeom prst="rect">
            <a:avLst/>
          </a:prstGeom>
        </p:spPr>
        <p:txBody>
          <a:bodyPr wrap="square">
            <a:spAutoFit/>
          </a:bodyPr>
          <a:lstStyle/>
          <a:p>
            <a:pPr algn="ctr"/>
            <a:r>
              <a:rPr lang="en-GB" sz="1600" b="1" dirty="0">
                <a:solidFill>
                  <a:srgbClr val="417B85"/>
                </a:solidFill>
              </a:rPr>
              <a:t>Time to grieve</a:t>
            </a:r>
          </a:p>
          <a:p>
            <a:pPr algn="ctr"/>
            <a:r>
              <a:rPr lang="en-GB" sz="1600" dirty="0">
                <a:solidFill>
                  <a:srgbClr val="417B85"/>
                </a:solidFill>
              </a:rPr>
              <a:t>Parents are eligible for  maternity leave and paternity leave</a:t>
            </a:r>
          </a:p>
        </p:txBody>
      </p:sp>
      <p:sp>
        <p:nvSpPr>
          <p:cNvPr id="17" name="Rectangle 16"/>
          <p:cNvSpPr/>
          <p:nvPr/>
        </p:nvSpPr>
        <p:spPr>
          <a:xfrm>
            <a:off x="3598608" y="3122942"/>
            <a:ext cx="2230143" cy="1077218"/>
          </a:xfrm>
          <a:prstGeom prst="rect">
            <a:avLst/>
          </a:prstGeom>
        </p:spPr>
        <p:txBody>
          <a:bodyPr wrap="square">
            <a:spAutoFit/>
          </a:bodyPr>
          <a:lstStyle/>
          <a:p>
            <a:pPr algn="ctr"/>
            <a:r>
              <a:rPr lang="en-GB" sz="1600" b="1" dirty="0">
                <a:solidFill>
                  <a:srgbClr val="417B85"/>
                </a:solidFill>
              </a:rPr>
              <a:t>Financial aid</a:t>
            </a:r>
          </a:p>
          <a:p>
            <a:pPr algn="ctr"/>
            <a:r>
              <a:rPr lang="en-GB" sz="1600" dirty="0">
                <a:solidFill>
                  <a:srgbClr val="417B85"/>
                </a:solidFill>
              </a:rPr>
              <a:t>Parents receive free prescriptions, dental care, and maternity pay</a:t>
            </a:r>
          </a:p>
        </p:txBody>
      </p:sp>
    </p:spTree>
    <p:extLst>
      <p:ext uri="{BB962C8B-B14F-4D97-AF65-F5344CB8AC3E}">
        <p14:creationId xmlns:p14="http://schemas.microsoft.com/office/powerpoint/2010/main" val="253028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1480728" y="1853669"/>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75000"/>
                </a:schemeClr>
              </a:solidFill>
            </a:endParaRPr>
          </a:p>
          <a:p>
            <a:pPr algn="ctr"/>
            <a:endParaRPr lang="en-GB" sz="1050" dirty="0">
              <a:solidFill>
                <a:schemeClr val="accent5">
                  <a:lumMod val="75000"/>
                </a:schemeClr>
              </a:solidFill>
            </a:endParaRPr>
          </a:p>
        </p:txBody>
      </p:sp>
      <p:sp>
        <p:nvSpPr>
          <p:cNvPr id="22" name="Oval 21"/>
          <p:cNvSpPr/>
          <p:nvPr/>
        </p:nvSpPr>
        <p:spPr>
          <a:xfrm>
            <a:off x="1371695" y="3586807"/>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75000"/>
                </a:schemeClr>
              </a:solidFill>
            </a:endParaRPr>
          </a:p>
          <a:p>
            <a:pPr algn="ctr"/>
            <a:endParaRPr lang="en-GB" sz="1050" dirty="0">
              <a:solidFill>
                <a:schemeClr val="accent5">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105" y="1286396"/>
            <a:ext cx="1702234" cy="3771858"/>
          </a:xfrm>
          <a:prstGeom prst="rect">
            <a:avLst/>
          </a:prstGeom>
        </p:spPr>
      </p:pic>
      <p:sp>
        <p:nvSpPr>
          <p:cNvPr id="21" name="Oval 20"/>
          <p:cNvSpPr/>
          <p:nvPr/>
        </p:nvSpPr>
        <p:spPr>
          <a:xfrm>
            <a:off x="3431021" y="2762752"/>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accent5">
                  <a:lumMod val="75000"/>
                </a:schemeClr>
              </a:solidFill>
            </a:endParaRPr>
          </a:p>
          <a:p>
            <a:pPr algn="ctr"/>
            <a:endParaRPr lang="en-GB" sz="1050" dirty="0">
              <a:solidFill>
                <a:schemeClr val="accent5">
                  <a:lumMod val="75000"/>
                </a:schemeClr>
              </a:solidFill>
            </a:endParaRPr>
          </a:p>
        </p:txBody>
      </p:sp>
      <p:sp>
        <p:nvSpPr>
          <p:cNvPr id="5" name="Oval 4"/>
          <p:cNvSpPr/>
          <p:nvPr/>
        </p:nvSpPr>
        <p:spPr>
          <a:xfrm>
            <a:off x="3518350" y="997835"/>
            <a:ext cx="2526178" cy="1934463"/>
          </a:xfrm>
          <a:prstGeom prst="ellipse">
            <a:avLst/>
          </a:prstGeom>
          <a:solidFill>
            <a:srgbClr val="9FC7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33" dirty="0">
              <a:solidFill>
                <a:schemeClr val="accent5">
                  <a:lumMod val="75000"/>
                </a:schemeClr>
              </a:solidFill>
            </a:endParaRPr>
          </a:p>
          <a:p>
            <a:pPr algn="ctr"/>
            <a:endParaRPr lang="en-GB" sz="833" dirty="0">
              <a:solidFill>
                <a:schemeClr val="accent5">
                  <a:lumMod val="75000"/>
                </a:schemeClr>
              </a:solidFill>
            </a:endParaRPr>
          </a:p>
        </p:txBody>
      </p:sp>
      <p:sp>
        <p:nvSpPr>
          <p:cNvPr id="10" name="TextBox 9"/>
          <p:cNvSpPr txBox="1"/>
          <p:nvPr/>
        </p:nvSpPr>
        <p:spPr>
          <a:xfrm>
            <a:off x="3735395" y="1296917"/>
            <a:ext cx="2092088" cy="1323439"/>
          </a:xfrm>
          <a:prstGeom prst="rect">
            <a:avLst/>
          </a:prstGeom>
          <a:noFill/>
        </p:spPr>
        <p:txBody>
          <a:bodyPr wrap="square" rtlCol="0">
            <a:spAutoFit/>
          </a:bodyPr>
          <a:lstStyle/>
          <a:p>
            <a:pPr algn="ctr"/>
            <a:r>
              <a:rPr lang="en-GB" sz="1600" b="1" dirty="0">
                <a:solidFill>
                  <a:srgbClr val="417B85"/>
                </a:solidFill>
              </a:rPr>
              <a:t>Official record</a:t>
            </a:r>
          </a:p>
          <a:p>
            <a:pPr algn="ctr"/>
            <a:r>
              <a:rPr lang="en-GB" sz="1600" dirty="0">
                <a:solidFill>
                  <a:srgbClr val="417B85"/>
                </a:solidFill>
              </a:rPr>
              <a:t>Parents may receive an informal birth and death certificate from the hospital</a:t>
            </a:r>
            <a:endParaRPr lang="en-GB" sz="4800" dirty="0"/>
          </a:p>
        </p:txBody>
      </p:sp>
      <p:sp>
        <p:nvSpPr>
          <p:cNvPr id="11" name="Rectangle 10"/>
          <p:cNvSpPr/>
          <p:nvPr/>
        </p:nvSpPr>
        <p:spPr>
          <a:xfrm>
            <a:off x="1076669" y="147553"/>
            <a:ext cx="6846669" cy="707886"/>
          </a:xfrm>
          <a:prstGeom prst="rect">
            <a:avLst/>
          </a:prstGeom>
        </p:spPr>
        <p:txBody>
          <a:bodyPr wrap="square">
            <a:spAutoFit/>
          </a:bodyPr>
          <a:lstStyle/>
          <a:p>
            <a:pPr>
              <a:spcAft>
                <a:spcPts val="500"/>
              </a:spcAft>
            </a:pPr>
            <a:r>
              <a:rPr lang="en-GB" sz="2000" dirty="0">
                <a:solidFill>
                  <a:srgbClr val="417B85"/>
                </a:solidFill>
              </a:rPr>
              <a:t>Before 24 weeks of pregnancy, parents whose baby is born showing no signs of life…</a:t>
            </a:r>
          </a:p>
        </p:txBody>
      </p:sp>
      <p:sp>
        <p:nvSpPr>
          <p:cNvPr id="13" name="TextBox 12"/>
          <p:cNvSpPr txBox="1"/>
          <p:nvPr/>
        </p:nvSpPr>
        <p:spPr>
          <a:xfrm>
            <a:off x="1612576" y="3921079"/>
            <a:ext cx="2051215" cy="1323439"/>
          </a:xfrm>
          <a:prstGeom prst="rect">
            <a:avLst/>
          </a:prstGeom>
          <a:noFill/>
        </p:spPr>
        <p:txBody>
          <a:bodyPr wrap="square" rtlCol="0">
            <a:spAutoFit/>
          </a:bodyPr>
          <a:lstStyle/>
          <a:p>
            <a:pPr algn="ctr"/>
            <a:r>
              <a:rPr lang="en-GB" sz="1600" b="1" dirty="0">
                <a:solidFill>
                  <a:srgbClr val="417B85"/>
                </a:solidFill>
              </a:rPr>
              <a:t>Official investigation</a:t>
            </a:r>
          </a:p>
          <a:p>
            <a:pPr algn="ctr"/>
            <a:r>
              <a:rPr lang="en-GB" sz="1600" dirty="0">
                <a:solidFill>
                  <a:srgbClr val="417B85"/>
                </a:solidFill>
              </a:rPr>
              <a:t>There is no requirement for an investigation of the baby’s death</a:t>
            </a:r>
          </a:p>
        </p:txBody>
      </p:sp>
      <p:sp>
        <p:nvSpPr>
          <p:cNvPr id="14" name="Rectangle 13"/>
          <p:cNvSpPr/>
          <p:nvPr/>
        </p:nvSpPr>
        <p:spPr>
          <a:xfrm>
            <a:off x="1644690" y="2417129"/>
            <a:ext cx="2175638" cy="830997"/>
          </a:xfrm>
          <a:prstGeom prst="rect">
            <a:avLst/>
          </a:prstGeom>
        </p:spPr>
        <p:txBody>
          <a:bodyPr wrap="square">
            <a:spAutoFit/>
          </a:bodyPr>
          <a:lstStyle/>
          <a:p>
            <a:pPr algn="ctr"/>
            <a:r>
              <a:rPr lang="en-GB" sz="1600" b="1" dirty="0">
                <a:solidFill>
                  <a:srgbClr val="417B85"/>
                </a:solidFill>
              </a:rPr>
              <a:t>Time to grieve</a:t>
            </a:r>
          </a:p>
          <a:p>
            <a:pPr algn="ctr"/>
            <a:r>
              <a:rPr lang="en-GB" sz="1600" dirty="0">
                <a:solidFill>
                  <a:srgbClr val="417B85"/>
                </a:solidFill>
              </a:rPr>
              <a:t>Parents have to get sick leave from work</a:t>
            </a:r>
          </a:p>
        </p:txBody>
      </p:sp>
      <p:sp>
        <p:nvSpPr>
          <p:cNvPr id="17" name="Rectangle 16"/>
          <p:cNvSpPr/>
          <p:nvPr/>
        </p:nvSpPr>
        <p:spPr>
          <a:xfrm>
            <a:off x="3572485" y="3291939"/>
            <a:ext cx="2230143" cy="830997"/>
          </a:xfrm>
          <a:prstGeom prst="rect">
            <a:avLst/>
          </a:prstGeom>
        </p:spPr>
        <p:txBody>
          <a:bodyPr wrap="square">
            <a:spAutoFit/>
          </a:bodyPr>
          <a:lstStyle/>
          <a:p>
            <a:pPr algn="ctr"/>
            <a:r>
              <a:rPr lang="en-GB" sz="1600" b="1" dirty="0">
                <a:solidFill>
                  <a:srgbClr val="417B85"/>
                </a:solidFill>
              </a:rPr>
              <a:t>Financial aid</a:t>
            </a:r>
          </a:p>
          <a:p>
            <a:pPr algn="ctr"/>
            <a:r>
              <a:rPr lang="en-GB" sz="1600" dirty="0">
                <a:solidFill>
                  <a:srgbClr val="417B85"/>
                </a:solidFill>
              </a:rPr>
              <a:t>Parents don’t receive any financial aid</a:t>
            </a:r>
          </a:p>
        </p:txBody>
      </p:sp>
    </p:spTree>
    <p:extLst>
      <p:ext uri="{BB962C8B-B14F-4D97-AF65-F5344CB8AC3E}">
        <p14:creationId xmlns:p14="http://schemas.microsoft.com/office/powerpoint/2010/main" val="18033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NIHR – Career Development Fellowship</a:t>
            </a:r>
          </a:p>
        </p:txBody>
      </p:sp>
      <p:sp>
        <p:nvSpPr>
          <p:cNvPr id="3" name="Content Placeholder 2"/>
          <p:cNvSpPr>
            <a:spLocks noGrp="1"/>
          </p:cNvSpPr>
          <p:nvPr>
            <p:ph idx="1"/>
          </p:nvPr>
        </p:nvSpPr>
        <p:spPr>
          <a:xfrm>
            <a:off x="628650" y="1521354"/>
            <a:ext cx="5784261" cy="3432151"/>
          </a:xfrm>
        </p:spPr>
        <p:txBody>
          <a:bodyPr>
            <a:normAutofit lnSpcReduction="10000"/>
          </a:bodyPr>
          <a:lstStyle/>
          <a:p>
            <a:r>
              <a:rPr lang="en-GB" dirty="0">
                <a:solidFill>
                  <a:schemeClr val="bg2">
                    <a:lumMod val="50000"/>
                  </a:schemeClr>
                </a:solidFill>
              </a:rPr>
              <a:t>To explore national and international variation in the management of babies at the limits of viability and identify good practice for mortality comparisons </a:t>
            </a:r>
          </a:p>
          <a:p>
            <a:r>
              <a:rPr lang="en-GB" b="1" dirty="0">
                <a:solidFill>
                  <a:schemeClr val="bg2">
                    <a:lumMod val="50000"/>
                  </a:schemeClr>
                </a:solidFill>
              </a:rPr>
              <a:t>To explore parents’ perspectives and experiences of baby loss at 20 to 24 weeks of pregnancy and produce a support resource for friends and families - module on the website </a:t>
            </a:r>
            <a:r>
              <a:rPr lang="en-GB" b="1" dirty="0">
                <a:solidFill>
                  <a:schemeClr val="bg2">
                    <a:lumMod val="50000"/>
                  </a:schemeClr>
                </a:solidFill>
                <a:hlinkClick r:id="rId2"/>
              </a:rPr>
              <a:t>www.healthtalk.org</a:t>
            </a:r>
            <a:endParaRPr lang="en-GB" b="1" dirty="0">
              <a:solidFill>
                <a:schemeClr val="bg2">
                  <a:lumMod val="50000"/>
                </a:schemeClr>
              </a:solidFill>
            </a:endParaRPr>
          </a:p>
          <a:p>
            <a:r>
              <a:rPr lang="en-GB" dirty="0">
                <a:solidFill>
                  <a:schemeClr val="bg2">
                    <a:lumMod val="50000"/>
                  </a:schemeClr>
                </a:solidFill>
              </a:rPr>
              <a:t>To develop professional education training resources to reduce variation in practice and improve care and support for parents </a:t>
            </a:r>
          </a:p>
          <a:p>
            <a:endParaRPr lang="en-GB" dirty="0">
              <a:solidFill>
                <a:schemeClr val="bg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911" y="4075628"/>
            <a:ext cx="2025871" cy="877877"/>
          </a:xfrm>
          <a:prstGeom prst="rect">
            <a:avLst/>
          </a:prstGeom>
        </p:spPr>
      </p:pic>
    </p:spTree>
    <p:extLst>
      <p:ext uri="{BB962C8B-B14F-4D97-AF65-F5344CB8AC3E}">
        <p14:creationId xmlns:p14="http://schemas.microsoft.com/office/powerpoint/2010/main" val="55397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bg2">
                    <a:lumMod val="50000"/>
                  </a:schemeClr>
                </a:solidFill>
                <a:latin typeface="Calibri" panose="020F0502020204030204" pitchFamily="34" charset="0"/>
              </a:rPr>
              <a:t>How we did the research</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6674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In-depth narrative interviews</a:t>
            </a:r>
          </a:p>
        </p:txBody>
      </p:sp>
      <p:sp>
        <p:nvSpPr>
          <p:cNvPr id="3" name="Content Placeholder 2"/>
          <p:cNvSpPr>
            <a:spLocks noGrp="1"/>
          </p:cNvSpPr>
          <p:nvPr>
            <p:ph idx="1"/>
          </p:nvPr>
        </p:nvSpPr>
        <p:spPr>
          <a:xfrm>
            <a:off x="628650" y="1202724"/>
            <a:ext cx="7513027" cy="4019907"/>
          </a:xfrm>
        </p:spPr>
        <p:txBody>
          <a:bodyPr>
            <a:noAutofit/>
          </a:bodyPr>
          <a:lstStyle/>
          <a:p>
            <a:pPr marL="0" indent="0">
              <a:lnSpc>
                <a:spcPct val="100000"/>
              </a:lnSpc>
              <a:buNone/>
            </a:pPr>
            <a:r>
              <a:rPr lang="en-GB" sz="2400" dirty="0">
                <a:solidFill>
                  <a:schemeClr val="bg2">
                    <a:lumMod val="50000"/>
                  </a:schemeClr>
                </a:solidFill>
              </a:rPr>
              <a:t>We wanted to hear parents’ experiences of loss, in their own words</a:t>
            </a:r>
          </a:p>
          <a:p>
            <a:pPr marL="0" indent="0">
              <a:lnSpc>
                <a:spcPct val="100000"/>
              </a:lnSpc>
              <a:buNone/>
            </a:pPr>
            <a:r>
              <a:rPr lang="en-GB" sz="2400" dirty="0">
                <a:solidFill>
                  <a:schemeClr val="bg2">
                    <a:lumMod val="50000"/>
                  </a:schemeClr>
                </a:solidFill>
              </a:rPr>
              <a:t>Interviews lasted around 2 hours exploring issues such as:</a:t>
            </a:r>
          </a:p>
          <a:p>
            <a:pPr lvl="1">
              <a:lnSpc>
                <a:spcPct val="100000"/>
              </a:lnSpc>
            </a:pPr>
            <a:r>
              <a:rPr lang="en-GB" dirty="0">
                <a:solidFill>
                  <a:schemeClr val="bg2">
                    <a:lumMod val="50000"/>
                  </a:schemeClr>
                </a:solidFill>
              </a:rPr>
              <a:t>Finding out something was wrong</a:t>
            </a:r>
          </a:p>
          <a:p>
            <a:pPr lvl="1">
              <a:lnSpc>
                <a:spcPct val="100000"/>
              </a:lnSpc>
            </a:pPr>
            <a:r>
              <a:rPr lang="en-GB" dirty="0">
                <a:solidFill>
                  <a:schemeClr val="bg2">
                    <a:lumMod val="50000"/>
                  </a:schemeClr>
                </a:solidFill>
              </a:rPr>
              <a:t>Experiences of birth</a:t>
            </a:r>
          </a:p>
          <a:p>
            <a:pPr lvl="1">
              <a:lnSpc>
                <a:spcPct val="100000"/>
              </a:lnSpc>
            </a:pPr>
            <a:r>
              <a:rPr lang="en-GB" dirty="0">
                <a:solidFill>
                  <a:schemeClr val="bg2">
                    <a:lumMod val="50000"/>
                  </a:schemeClr>
                </a:solidFill>
              </a:rPr>
              <a:t>What happens after loss?</a:t>
            </a:r>
          </a:p>
          <a:p>
            <a:pPr lvl="1">
              <a:lnSpc>
                <a:spcPct val="100000"/>
              </a:lnSpc>
            </a:pPr>
            <a:r>
              <a:rPr lang="en-GB" dirty="0">
                <a:solidFill>
                  <a:schemeClr val="bg2">
                    <a:lumMod val="50000"/>
                  </a:schemeClr>
                </a:solidFill>
              </a:rPr>
              <a:t>Coping with grief</a:t>
            </a:r>
          </a:p>
          <a:p>
            <a:pPr lvl="1">
              <a:lnSpc>
                <a:spcPct val="100000"/>
              </a:lnSpc>
            </a:pPr>
            <a:r>
              <a:rPr lang="en-GB" dirty="0">
                <a:solidFill>
                  <a:schemeClr val="bg2">
                    <a:lumMod val="50000"/>
                  </a:schemeClr>
                </a:solidFill>
              </a:rPr>
              <a:t>Impact on relationships</a:t>
            </a:r>
          </a:p>
          <a:p>
            <a:pPr lvl="1">
              <a:lnSpc>
                <a:spcPct val="100000"/>
              </a:lnSpc>
            </a:pPr>
            <a:r>
              <a:rPr lang="en-GB" dirty="0">
                <a:solidFill>
                  <a:schemeClr val="bg2">
                    <a:lumMod val="50000"/>
                  </a:schemeClr>
                </a:solidFill>
              </a:rPr>
              <a:t>Future pregnancies</a:t>
            </a:r>
          </a:p>
          <a:p>
            <a:pPr lvl="1">
              <a:lnSpc>
                <a:spcPct val="100000"/>
              </a:lnSpc>
            </a:pPr>
            <a:r>
              <a:rPr lang="en-GB" dirty="0">
                <a:solidFill>
                  <a:schemeClr val="bg2">
                    <a:lumMod val="50000"/>
                  </a:schemeClr>
                </a:solidFill>
              </a:rPr>
              <a:t>Life now and messages for others</a:t>
            </a:r>
          </a:p>
          <a:p>
            <a:pPr>
              <a:lnSpc>
                <a:spcPct val="100000"/>
              </a:lnSpc>
            </a:pPr>
            <a:endParaRPr lang="en-GB" sz="1900" dirty="0">
              <a:solidFill>
                <a:schemeClr val="bg2">
                  <a:lumMod val="50000"/>
                </a:schemeClr>
              </a:solidFill>
            </a:endParaRPr>
          </a:p>
          <a:p>
            <a:pPr marL="0" indent="0">
              <a:lnSpc>
                <a:spcPct val="100000"/>
              </a:lnSpc>
              <a:buNone/>
            </a:pPr>
            <a:r>
              <a:rPr lang="en-GB" sz="1800" dirty="0">
                <a:solidFill>
                  <a:schemeClr val="bg2">
                    <a:lumMod val="50000"/>
                  </a:schemeClr>
                </a:solidFill>
              </a:rPr>
              <a:t>	</a:t>
            </a:r>
          </a:p>
        </p:txBody>
      </p:sp>
      <p:pic>
        <p:nvPicPr>
          <p:cNvPr id="4" name="Picture 3"/>
          <p:cNvPicPr>
            <a:picLocks noChangeAspect="1"/>
          </p:cNvPicPr>
          <p:nvPr/>
        </p:nvPicPr>
        <p:blipFill>
          <a:blip r:embed="rId2"/>
          <a:stretch>
            <a:fillRect/>
          </a:stretch>
        </p:blipFill>
        <p:spPr>
          <a:xfrm>
            <a:off x="5026170" y="2549420"/>
            <a:ext cx="3263921" cy="2167947"/>
          </a:xfrm>
          <a:prstGeom prst="rect">
            <a:avLst/>
          </a:prstGeom>
        </p:spPr>
      </p:pic>
    </p:spTree>
    <p:extLst>
      <p:ext uri="{BB962C8B-B14F-4D97-AF65-F5344CB8AC3E}">
        <p14:creationId xmlns:p14="http://schemas.microsoft.com/office/powerpoint/2010/main" val="370946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Who participated?</a:t>
            </a:r>
          </a:p>
        </p:txBody>
      </p:sp>
      <p:sp>
        <p:nvSpPr>
          <p:cNvPr id="3" name="Content Placeholder 2"/>
          <p:cNvSpPr>
            <a:spLocks noGrp="1"/>
          </p:cNvSpPr>
          <p:nvPr>
            <p:ph idx="1"/>
          </p:nvPr>
        </p:nvSpPr>
        <p:spPr>
          <a:xfrm>
            <a:off x="628650" y="1521354"/>
            <a:ext cx="4642597" cy="3642317"/>
          </a:xfrm>
        </p:spPr>
        <p:txBody>
          <a:bodyPr>
            <a:noAutofit/>
          </a:bodyPr>
          <a:lstStyle/>
          <a:p>
            <a:pPr>
              <a:lnSpc>
                <a:spcPct val="100000"/>
              </a:lnSpc>
            </a:pPr>
            <a:r>
              <a:rPr lang="en-GB" sz="2400" dirty="0">
                <a:solidFill>
                  <a:schemeClr val="bg2">
                    <a:lumMod val="50000"/>
                  </a:schemeClr>
                </a:solidFill>
              </a:rPr>
              <a:t>We recruited parents through </a:t>
            </a:r>
          </a:p>
          <a:p>
            <a:pPr lvl="1">
              <a:lnSpc>
                <a:spcPct val="100000"/>
              </a:lnSpc>
            </a:pPr>
            <a:r>
              <a:rPr lang="en-GB" sz="2000" dirty="0">
                <a:solidFill>
                  <a:schemeClr val="bg2">
                    <a:lumMod val="50000"/>
                  </a:schemeClr>
                </a:solidFill>
              </a:rPr>
              <a:t>Support groups: </a:t>
            </a:r>
          </a:p>
          <a:p>
            <a:pPr lvl="2">
              <a:lnSpc>
                <a:spcPct val="100000"/>
              </a:lnSpc>
            </a:pPr>
            <a:r>
              <a:rPr lang="en-GB" sz="1800" dirty="0">
                <a:solidFill>
                  <a:schemeClr val="bg2">
                    <a:lumMod val="50000"/>
                  </a:schemeClr>
                </a:solidFill>
              </a:rPr>
              <a:t>The Miscarriage Association </a:t>
            </a:r>
          </a:p>
          <a:p>
            <a:pPr lvl="2">
              <a:lnSpc>
                <a:spcPct val="100000"/>
              </a:lnSpc>
            </a:pPr>
            <a:r>
              <a:rPr lang="en-GB" sz="1800" dirty="0">
                <a:solidFill>
                  <a:schemeClr val="bg2">
                    <a:lumMod val="50000"/>
                  </a:schemeClr>
                </a:solidFill>
              </a:rPr>
              <a:t>Sands (the Stillbirth and neonatal death charity)</a:t>
            </a:r>
            <a:endParaRPr lang="en-GB" sz="1300" dirty="0">
              <a:solidFill>
                <a:schemeClr val="bg2">
                  <a:lumMod val="50000"/>
                </a:schemeClr>
              </a:solidFill>
            </a:endParaRPr>
          </a:p>
          <a:p>
            <a:pPr lvl="1">
              <a:lnSpc>
                <a:spcPct val="100000"/>
              </a:lnSpc>
            </a:pPr>
            <a:r>
              <a:rPr lang="en-GB" sz="2000" dirty="0">
                <a:solidFill>
                  <a:schemeClr val="bg2">
                    <a:lumMod val="50000"/>
                  </a:schemeClr>
                </a:solidFill>
              </a:rPr>
              <a:t>Clinicians at 4 UK hospitals</a:t>
            </a:r>
          </a:p>
          <a:p>
            <a:pPr>
              <a:lnSpc>
                <a:spcPct val="100000"/>
              </a:lnSpc>
            </a:pPr>
            <a:r>
              <a:rPr lang="en-GB" sz="2400" dirty="0">
                <a:solidFill>
                  <a:schemeClr val="bg2">
                    <a:lumMod val="50000"/>
                  </a:schemeClr>
                </a:solidFill>
              </a:rPr>
              <a:t>We travelled over 2000 miles around the UK, over 12 months to interview 38 parents in their own homes (</a:t>
            </a:r>
            <a:r>
              <a:rPr lang="en-GB" dirty="0">
                <a:solidFill>
                  <a:schemeClr val="bg2">
                    <a:lumMod val="50000"/>
                  </a:schemeClr>
                </a:solidFill>
              </a:rPr>
              <a:t>28 mothers and 10 fathers)</a:t>
            </a:r>
          </a:p>
          <a:p>
            <a:pPr>
              <a:lnSpc>
                <a:spcPct val="100000"/>
              </a:lnSpc>
            </a:pPr>
            <a:endParaRPr lang="en-GB" sz="1900" dirty="0">
              <a:solidFill>
                <a:schemeClr val="bg2">
                  <a:lumMod val="50000"/>
                </a:schemeClr>
              </a:solidFill>
            </a:endParaRPr>
          </a:p>
          <a:p>
            <a:pPr marL="0" indent="0">
              <a:lnSpc>
                <a:spcPct val="100000"/>
              </a:lnSpc>
              <a:buNone/>
            </a:pPr>
            <a:r>
              <a:rPr lang="en-GB" sz="1800" dirty="0">
                <a:solidFill>
                  <a:schemeClr val="bg2">
                    <a:lumMod val="50000"/>
                  </a:schemeClr>
                </a:solidFill>
              </a:rPr>
              <a:t>	</a:t>
            </a:r>
          </a:p>
        </p:txBody>
      </p:sp>
      <p:pic>
        <p:nvPicPr>
          <p:cNvPr id="4" name="Picture 3"/>
          <p:cNvPicPr>
            <a:picLocks noChangeAspect="1"/>
          </p:cNvPicPr>
          <p:nvPr/>
        </p:nvPicPr>
        <p:blipFill>
          <a:blip r:embed="rId2"/>
          <a:stretch>
            <a:fillRect/>
          </a:stretch>
        </p:blipFill>
        <p:spPr>
          <a:xfrm>
            <a:off x="6660550" y="2043372"/>
            <a:ext cx="1801011" cy="1110106"/>
          </a:xfrm>
          <a:prstGeom prst="rect">
            <a:avLst/>
          </a:prstGeom>
        </p:spPr>
      </p:pic>
      <p:pic>
        <p:nvPicPr>
          <p:cNvPr id="5" name="Picture 4"/>
          <p:cNvPicPr>
            <a:picLocks noChangeAspect="1"/>
          </p:cNvPicPr>
          <p:nvPr/>
        </p:nvPicPr>
        <p:blipFill>
          <a:blip r:embed="rId3"/>
          <a:stretch>
            <a:fillRect/>
          </a:stretch>
        </p:blipFill>
        <p:spPr>
          <a:xfrm>
            <a:off x="5271247" y="1648854"/>
            <a:ext cx="2448988" cy="789036"/>
          </a:xfrm>
          <a:prstGeom prst="rect">
            <a:avLst/>
          </a:prstGeom>
        </p:spPr>
      </p:pic>
      <p:pic>
        <p:nvPicPr>
          <p:cNvPr id="6" name="Picture 5"/>
          <p:cNvPicPr>
            <a:picLocks noChangeAspect="1"/>
          </p:cNvPicPr>
          <p:nvPr/>
        </p:nvPicPr>
        <p:blipFill>
          <a:blip r:embed="rId4"/>
          <a:stretch>
            <a:fillRect/>
          </a:stretch>
        </p:blipFill>
        <p:spPr>
          <a:xfrm>
            <a:off x="5271247" y="2459259"/>
            <a:ext cx="1484556" cy="625076"/>
          </a:xfrm>
          <a:prstGeom prst="rect">
            <a:avLst/>
          </a:prstGeom>
        </p:spPr>
      </p:pic>
    </p:spTree>
    <p:extLst>
      <p:ext uri="{BB962C8B-B14F-4D97-AF65-F5344CB8AC3E}">
        <p14:creationId xmlns:p14="http://schemas.microsoft.com/office/powerpoint/2010/main" val="295588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Calibri" panose="020F0502020204030204" pitchFamily="34" charset="0"/>
              </a:rPr>
              <a:t>Parents biographies</a:t>
            </a:r>
          </a:p>
        </p:txBody>
      </p:sp>
      <p:pic>
        <p:nvPicPr>
          <p:cNvPr id="6" name="Content Placeholder 5"/>
          <p:cNvPicPr>
            <a:picLocks noGrp="1" noChangeAspect="1"/>
          </p:cNvPicPr>
          <p:nvPr>
            <p:ph idx="1"/>
          </p:nvPr>
        </p:nvPicPr>
        <p:blipFill>
          <a:blip r:embed="rId2"/>
          <a:stretch>
            <a:fillRect/>
          </a:stretch>
        </p:blipFill>
        <p:spPr>
          <a:xfrm>
            <a:off x="4959483" y="1838859"/>
            <a:ext cx="4030089" cy="3141899"/>
          </a:xfrm>
          <a:prstGeom prst="rect">
            <a:avLst/>
          </a:prstGeom>
        </p:spPr>
      </p:pic>
      <p:sp>
        <p:nvSpPr>
          <p:cNvPr id="7" name="Rectangle 6"/>
          <p:cNvSpPr/>
          <p:nvPr/>
        </p:nvSpPr>
        <p:spPr>
          <a:xfrm>
            <a:off x="628649" y="1408907"/>
            <a:ext cx="4132327" cy="3924729"/>
          </a:xfrm>
          <a:prstGeom prst="rect">
            <a:avLst/>
          </a:prstGeom>
        </p:spPr>
        <p:txBody>
          <a:bodyPr wrap="square">
            <a:spAutoFit/>
          </a:bodyPr>
          <a:lstStyle/>
          <a:p>
            <a:pPr>
              <a:lnSpc>
                <a:spcPct val="120000"/>
              </a:lnSpc>
            </a:pPr>
            <a:r>
              <a:rPr lang="en-GB" dirty="0">
                <a:solidFill>
                  <a:schemeClr val="bg2">
                    <a:lumMod val="50000"/>
                  </a:schemeClr>
                </a:solidFill>
              </a:rPr>
              <a:t>We interviewed parents’ whose …</a:t>
            </a:r>
          </a:p>
          <a:p>
            <a:pPr>
              <a:lnSpc>
                <a:spcPct val="120000"/>
              </a:lnSpc>
            </a:pPr>
            <a:endParaRPr lang="en-GB" dirty="0">
              <a:solidFill>
                <a:schemeClr val="bg2">
                  <a:lumMod val="50000"/>
                </a:schemeClr>
              </a:solidFill>
            </a:endParaRPr>
          </a:p>
          <a:p>
            <a:pPr>
              <a:lnSpc>
                <a:spcPct val="120000"/>
              </a:lnSpc>
            </a:pPr>
            <a:r>
              <a:rPr lang="en-GB" dirty="0">
                <a:solidFill>
                  <a:schemeClr val="bg2">
                    <a:lumMod val="50000"/>
                  </a:schemeClr>
                </a:solidFill>
              </a:rPr>
              <a:t>- baby died before labour begins</a:t>
            </a:r>
          </a:p>
          <a:p>
            <a:pPr lvl="1">
              <a:lnSpc>
                <a:spcPct val="120000"/>
              </a:lnSpc>
            </a:pPr>
            <a:r>
              <a:rPr lang="en-GB" sz="1200" dirty="0">
                <a:solidFill>
                  <a:schemeClr val="bg2">
                    <a:lumMod val="50000"/>
                  </a:schemeClr>
                </a:solidFill>
              </a:rPr>
              <a:t>Often confirmed at a routine scan or check-up</a:t>
            </a:r>
          </a:p>
          <a:p>
            <a:pPr>
              <a:lnSpc>
                <a:spcPct val="120000"/>
              </a:lnSpc>
            </a:pPr>
            <a:endParaRPr lang="en-GB" dirty="0">
              <a:solidFill>
                <a:schemeClr val="bg2">
                  <a:lumMod val="50000"/>
                </a:schemeClr>
              </a:solidFill>
            </a:endParaRPr>
          </a:p>
          <a:p>
            <a:pPr>
              <a:lnSpc>
                <a:spcPct val="120000"/>
              </a:lnSpc>
            </a:pPr>
            <a:r>
              <a:rPr lang="en-GB" dirty="0">
                <a:solidFill>
                  <a:schemeClr val="bg2">
                    <a:lumMod val="50000"/>
                  </a:schemeClr>
                </a:solidFill>
              </a:rPr>
              <a:t>- baby was diagnosed with a severe congenital anomaly</a:t>
            </a:r>
          </a:p>
          <a:p>
            <a:pPr marL="342900" lvl="1">
              <a:lnSpc>
                <a:spcPct val="120000"/>
              </a:lnSpc>
            </a:pPr>
            <a:r>
              <a:rPr lang="en-GB" sz="1200" dirty="0">
                <a:solidFill>
                  <a:schemeClr val="bg2">
                    <a:lumMod val="50000"/>
                  </a:schemeClr>
                </a:solidFill>
              </a:rPr>
              <a:t>Detected through a routine scan</a:t>
            </a:r>
          </a:p>
          <a:p>
            <a:pPr marL="342900" lvl="1" indent="0">
              <a:lnSpc>
                <a:spcPct val="120000"/>
              </a:lnSpc>
              <a:buNone/>
            </a:pPr>
            <a:r>
              <a:rPr lang="en-GB" sz="1200" dirty="0">
                <a:solidFill>
                  <a:schemeClr val="bg2">
                    <a:lumMod val="50000"/>
                  </a:schemeClr>
                </a:solidFill>
              </a:rPr>
              <a:t>Parents had to make a decision about continuation of the pregnancy</a:t>
            </a:r>
          </a:p>
          <a:p>
            <a:pPr>
              <a:lnSpc>
                <a:spcPct val="120000"/>
              </a:lnSpc>
            </a:pPr>
            <a:endParaRPr lang="en-GB" dirty="0">
              <a:solidFill>
                <a:schemeClr val="bg2">
                  <a:lumMod val="50000"/>
                </a:schemeClr>
              </a:solidFill>
            </a:endParaRPr>
          </a:p>
          <a:p>
            <a:pPr>
              <a:lnSpc>
                <a:spcPct val="120000"/>
              </a:lnSpc>
            </a:pPr>
            <a:r>
              <a:rPr lang="en-GB" dirty="0">
                <a:solidFill>
                  <a:schemeClr val="bg2">
                    <a:lumMod val="50000"/>
                  </a:schemeClr>
                </a:solidFill>
              </a:rPr>
              <a:t>- baby was born following extremely preterm labour</a:t>
            </a:r>
          </a:p>
          <a:p>
            <a:pPr marL="342900" lvl="1">
              <a:lnSpc>
                <a:spcPct val="120000"/>
              </a:lnSpc>
            </a:pPr>
            <a:r>
              <a:rPr lang="en-GB" sz="1200" dirty="0">
                <a:solidFill>
                  <a:schemeClr val="bg2">
                    <a:lumMod val="50000"/>
                  </a:schemeClr>
                </a:solidFill>
              </a:rPr>
              <a:t>Some parents attended hospital with threatened preterm labour over a long period, and making decisions about induction of labour</a:t>
            </a:r>
          </a:p>
          <a:p>
            <a:pPr marL="342900" lvl="1" indent="0">
              <a:lnSpc>
                <a:spcPct val="120000"/>
              </a:lnSpc>
              <a:buNone/>
            </a:pPr>
            <a:r>
              <a:rPr lang="en-GB" sz="1200" dirty="0">
                <a:solidFill>
                  <a:schemeClr val="bg2">
                    <a:lumMod val="50000"/>
                  </a:schemeClr>
                </a:solidFill>
              </a:rPr>
              <a:t>Others experienced very sudden onset of labour and birth</a:t>
            </a:r>
          </a:p>
        </p:txBody>
      </p:sp>
      <p:pic>
        <p:nvPicPr>
          <p:cNvPr id="8" name="Picture 7"/>
          <p:cNvPicPr>
            <a:picLocks noChangeAspect="1"/>
          </p:cNvPicPr>
          <p:nvPr/>
        </p:nvPicPr>
        <p:blipFill>
          <a:blip r:embed="rId3"/>
          <a:stretch>
            <a:fillRect/>
          </a:stretch>
        </p:blipFill>
        <p:spPr>
          <a:xfrm>
            <a:off x="6965002" y="2637371"/>
            <a:ext cx="2031024" cy="785812"/>
          </a:xfrm>
          <a:prstGeom prst="rect">
            <a:avLst/>
          </a:prstGeom>
        </p:spPr>
      </p:pic>
    </p:spTree>
    <p:extLst>
      <p:ext uri="{BB962C8B-B14F-4D97-AF65-F5344CB8AC3E}">
        <p14:creationId xmlns:p14="http://schemas.microsoft.com/office/powerpoint/2010/main" val="3913449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1298618" y="4591601"/>
            <a:ext cx="6945472" cy="22942"/>
          </a:xfrm>
          <a:prstGeom prst="straightConnector1">
            <a:avLst/>
          </a:prstGeom>
          <a:ln w="666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05437" y="4626159"/>
            <a:ext cx="622479" cy="348878"/>
          </a:xfrm>
          <a:prstGeom prst="rect">
            <a:avLst/>
          </a:prstGeom>
          <a:noFill/>
        </p:spPr>
        <p:txBody>
          <a:bodyPr wrap="square" rtlCol="0">
            <a:spAutoFit/>
          </a:bodyPr>
          <a:lstStyle/>
          <a:p>
            <a:r>
              <a:rPr lang="en-GB" sz="1667" dirty="0">
                <a:solidFill>
                  <a:schemeClr val="bg2">
                    <a:lumMod val="50000"/>
                  </a:schemeClr>
                </a:solidFill>
              </a:rPr>
              <a:t>1992</a:t>
            </a:r>
          </a:p>
        </p:txBody>
      </p:sp>
      <p:sp>
        <p:nvSpPr>
          <p:cNvPr id="5" name="TextBox 4"/>
          <p:cNvSpPr txBox="1"/>
          <p:nvPr/>
        </p:nvSpPr>
        <p:spPr>
          <a:xfrm>
            <a:off x="7504629" y="4626159"/>
            <a:ext cx="622479" cy="348878"/>
          </a:xfrm>
          <a:prstGeom prst="rect">
            <a:avLst/>
          </a:prstGeom>
          <a:noFill/>
        </p:spPr>
        <p:txBody>
          <a:bodyPr wrap="square" rtlCol="0">
            <a:spAutoFit/>
          </a:bodyPr>
          <a:lstStyle/>
          <a:p>
            <a:r>
              <a:rPr lang="en-GB" sz="1667" dirty="0">
                <a:solidFill>
                  <a:schemeClr val="bg2">
                    <a:lumMod val="50000"/>
                  </a:schemeClr>
                </a:solidFill>
              </a:rPr>
              <a:t>2017</a:t>
            </a:r>
          </a:p>
        </p:txBody>
      </p:sp>
      <p:sp>
        <p:nvSpPr>
          <p:cNvPr id="6" name="TextBox 5"/>
          <p:cNvSpPr txBox="1"/>
          <p:nvPr/>
        </p:nvSpPr>
        <p:spPr>
          <a:xfrm>
            <a:off x="6224791" y="4626159"/>
            <a:ext cx="622479" cy="348878"/>
          </a:xfrm>
          <a:prstGeom prst="rect">
            <a:avLst/>
          </a:prstGeom>
          <a:noFill/>
        </p:spPr>
        <p:txBody>
          <a:bodyPr wrap="square" rtlCol="0">
            <a:spAutoFit/>
          </a:bodyPr>
          <a:lstStyle/>
          <a:p>
            <a:r>
              <a:rPr lang="en-GB" sz="1667" dirty="0">
                <a:solidFill>
                  <a:schemeClr val="bg2">
                    <a:lumMod val="50000"/>
                  </a:schemeClr>
                </a:solidFill>
              </a:rPr>
              <a:t>2012</a:t>
            </a:r>
          </a:p>
        </p:txBody>
      </p:sp>
      <p:sp>
        <p:nvSpPr>
          <p:cNvPr id="7" name="TextBox 6"/>
          <p:cNvSpPr txBox="1"/>
          <p:nvPr/>
        </p:nvSpPr>
        <p:spPr>
          <a:xfrm>
            <a:off x="4944952" y="4626159"/>
            <a:ext cx="622479" cy="348878"/>
          </a:xfrm>
          <a:prstGeom prst="rect">
            <a:avLst/>
          </a:prstGeom>
          <a:noFill/>
        </p:spPr>
        <p:txBody>
          <a:bodyPr wrap="square" rtlCol="0">
            <a:spAutoFit/>
          </a:bodyPr>
          <a:lstStyle/>
          <a:p>
            <a:r>
              <a:rPr lang="en-GB" sz="1667" dirty="0">
                <a:solidFill>
                  <a:schemeClr val="bg2">
                    <a:lumMod val="50000"/>
                  </a:schemeClr>
                </a:solidFill>
              </a:rPr>
              <a:t>2007</a:t>
            </a:r>
          </a:p>
        </p:txBody>
      </p:sp>
      <p:sp>
        <p:nvSpPr>
          <p:cNvPr id="8" name="TextBox 7"/>
          <p:cNvSpPr txBox="1"/>
          <p:nvPr/>
        </p:nvSpPr>
        <p:spPr>
          <a:xfrm>
            <a:off x="3665114" y="4626159"/>
            <a:ext cx="622479" cy="348878"/>
          </a:xfrm>
          <a:prstGeom prst="rect">
            <a:avLst/>
          </a:prstGeom>
          <a:noFill/>
        </p:spPr>
        <p:txBody>
          <a:bodyPr wrap="square" rtlCol="0">
            <a:spAutoFit/>
          </a:bodyPr>
          <a:lstStyle/>
          <a:p>
            <a:r>
              <a:rPr lang="en-GB" sz="1667" dirty="0">
                <a:solidFill>
                  <a:schemeClr val="bg2">
                    <a:lumMod val="50000"/>
                  </a:schemeClr>
                </a:solidFill>
              </a:rPr>
              <a:t>2002</a:t>
            </a:r>
          </a:p>
        </p:txBody>
      </p:sp>
      <p:sp>
        <p:nvSpPr>
          <p:cNvPr id="9" name="TextBox 8"/>
          <p:cNvSpPr txBox="1"/>
          <p:nvPr/>
        </p:nvSpPr>
        <p:spPr>
          <a:xfrm>
            <a:off x="2385276" y="4633428"/>
            <a:ext cx="622479" cy="348878"/>
          </a:xfrm>
          <a:prstGeom prst="rect">
            <a:avLst/>
          </a:prstGeom>
          <a:noFill/>
        </p:spPr>
        <p:txBody>
          <a:bodyPr wrap="square" rtlCol="0">
            <a:spAutoFit/>
          </a:bodyPr>
          <a:lstStyle/>
          <a:p>
            <a:r>
              <a:rPr lang="en-GB" sz="1667" dirty="0">
                <a:solidFill>
                  <a:schemeClr val="bg2">
                    <a:lumMod val="50000"/>
                  </a:schemeClr>
                </a:solidFill>
              </a:rPr>
              <a:t>1997</a:t>
            </a:r>
          </a:p>
        </p:txBody>
      </p:sp>
      <p:pic>
        <p:nvPicPr>
          <p:cNvPr id="10" name="Picture 9"/>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21368" y="4073789"/>
            <a:ext cx="530801" cy="530801"/>
          </a:xfrm>
          <a:prstGeom prst="rect">
            <a:avLst/>
          </a:prstGeom>
        </p:spPr>
      </p:pic>
      <p:pic>
        <p:nvPicPr>
          <p:cNvPr id="11" name="Picture 10"/>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84545" y="4073789"/>
            <a:ext cx="530801" cy="530801"/>
          </a:xfrm>
          <a:prstGeom prst="rect">
            <a:avLst/>
          </a:prstGeom>
        </p:spPr>
      </p:pic>
      <p:pic>
        <p:nvPicPr>
          <p:cNvPr id="12" name="Picture 11"/>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251002" y="4073789"/>
            <a:ext cx="530801" cy="530801"/>
          </a:xfrm>
          <a:prstGeom prst="rect">
            <a:avLst/>
          </a:prstGeom>
        </p:spPr>
      </p:pic>
      <p:pic>
        <p:nvPicPr>
          <p:cNvPr id="13" name="Picture 12"/>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97376" y="1859226"/>
            <a:ext cx="530801" cy="530801"/>
          </a:xfrm>
          <a:prstGeom prst="rect">
            <a:avLst/>
          </a:prstGeom>
        </p:spPr>
      </p:pic>
      <p:pic>
        <p:nvPicPr>
          <p:cNvPr id="14"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32670" y="4063836"/>
            <a:ext cx="550707" cy="550707"/>
          </a:xfrm>
          <a:prstGeom prst="rect">
            <a:avLst/>
          </a:prstGeom>
        </p:spPr>
      </p:pic>
      <p:pic>
        <p:nvPicPr>
          <p:cNvPr id="15" name="Picture 14"/>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68184" y="1859226"/>
            <a:ext cx="530801" cy="530801"/>
          </a:xfrm>
          <a:prstGeom prst="rect">
            <a:avLst/>
          </a:prstGeom>
        </p:spPr>
      </p:pic>
      <p:pic>
        <p:nvPicPr>
          <p:cNvPr id="16" name="Picture 15"/>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075979" y="4073789"/>
            <a:ext cx="530801" cy="530801"/>
          </a:xfrm>
          <a:prstGeom prst="rect">
            <a:avLst/>
          </a:prstGeom>
        </p:spPr>
      </p:pic>
      <p:pic>
        <p:nvPicPr>
          <p:cNvPr id="17" name="Picture 16"/>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966323" y="4073789"/>
            <a:ext cx="530801" cy="530801"/>
          </a:xfrm>
          <a:prstGeom prst="rect">
            <a:avLst/>
          </a:prstGeom>
        </p:spPr>
      </p:pic>
      <p:pic>
        <p:nvPicPr>
          <p:cNvPr id="19"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90190" y="4063836"/>
            <a:ext cx="550707" cy="550707"/>
          </a:xfrm>
          <a:prstGeom prst="rect">
            <a:avLst/>
          </a:prstGeom>
        </p:spPr>
      </p:pic>
      <p:pic>
        <p:nvPicPr>
          <p:cNvPr id="20" name="Picture 19"/>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42966" y="4073789"/>
            <a:ext cx="530801" cy="530801"/>
          </a:xfrm>
          <a:prstGeom prst="rect">
            <a:avLst/>
          </a:prstGeom>
        </p:spPr>
      </p:pic>
      <p:pic>
        <p:nvPicPr>
          <p:cNvPr id="21" name="Picture 20"/>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31310" y="3637943"/>
            <a:ext cx="530801" cy="530801"/>
          </a:xfrm>
          <a:prstGeom prst="rect">
            <a:avLst/>
          </a:prstGeom>
        </p:spPr>
      </p:pic>
      <p:pic>
        <p:nvPicPr>
          <p:cNvPr id="22" name="Picture 21"/>
          <p:cNvPicPr>
            <a:picLocks noChangeAspect="1"/>
          </p:cNvPicPr>
          <p:nvPr/>
        </p:nvPicPr>
        <p:blipFill>
          <a:blip r:embed="rId2" cstate="print">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56504" y="4073789"/>
            <a:ext cx="530801" cy="530801"/>
          </a:xfrm>
          <a:prstGeom prst="rect">
            <a:avLst/>
          </a:prstGeom>
        </p:spPr>
      </p:pic>
      <p:pic>
        <p:nvPicPr>
          <p:cNvPr id="23"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43894" y="3627990"/>
            <a:ext cx="550707" cy="550707"/>
          </a:xfrm>
          <a:prstGeom prst="rect">
            <a:avLst/>
          </a:prstGeom>
        </p:spPr>
      </p:pic>
      <p:pic>
        <p:nvPicPr>
          <p:cNvPr id="24" name="Picture 2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20491" y="3637943"/>
            <a:ext cx="530801" cy="530801"/>
          </a:xfrm>
          <a:prstGeom prst="rect">
            <a:avLst/>
          </a:prstGeom>
        </p:spPr>
      </p:pic>
      <p:pic>
        <p:nvPicPr>
          <p:cNvPr id="25"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7206" y="4063836"/>
            <a:ext cx="550707" cy="550707"/>
          </a:xfrm>
          <a:prstGeom prst="rect">
            <a:avLst/>
          </a:prstGeom>
        </p:spPr>
      </p:pic>
      <p:pic>
        <p:nvPicPr>
          <p:cNvPr id="26"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151718" y="4063836"/>
            <a:ext cx="550707" cy="550707"/>
          </a:xfrm>
          <a:prstGeom prst="rect">
            <a:avLst/>
          </a:prstGeom>
        </p:spPr>
      </p:pic>
      <p:pic>
        <p:nvPicPr>
          <p:cNvPr id="27" name="Picture 26"/>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19654" y="4073789"/>
            <a:ext cx="530801" cy="530801"/>
          </a:xfrm>
          <a:prstGeom prst="rect">
            <a:avLst/>
          </a:prstGeom>
        </p:spPr>
      </p:pic>
      <p:pic>
        <p:nvPicPr>
          <p:cNvPr id="28" name="Picture 27"/>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67183" y="3637943"/>
            <a:ext cx="530801" cy="530801"/>
          </a:xfrm>
          <a:prstGeom prst="rect">
            <a:avLst/>
          </a:prstGeom>
        </p:spPr>
      </p:pic>
      <p:pic>
        <p:nvPicPr>
          <p:cNvPr id="29"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88617" y="3199538"/>
            <a:ext cx="550707" cy="550707"/>
          </a:xfrm>
          <a:prstGeom prst="rect">
            <a:avLst/>
          </a:prstGeom>
        </p:spPr>
      </p:pic>
      <p:sp>
        <p:nvSpPr>
          <p:cNvPr id="34" name="Title 1"/>
          <p:cNvSpPr txBox="1">
            <a:spLocks/>
          </p:cNvSpPr>
          <p:nvPr/>
        </p:nvSpPr>
        <p:spPr>
          <a:xfrm>
            <a:off x="1285875" y="304272"/>
            <a:ext cx="6572250" cy="11046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67" dirty="0">
                <a:solidFill>
                  <a:schemeClr val="bg2">
                    <a:lumMod val="50000"/>
                  </a:schemeClr>
                </a:solidFill>
                <a:latin typeface="+mn-lt"/>
              </a:rPr>
              <a:t>Time frame of loss</a:t>
            </a:r>
          </a:p>
        </p:txBody>
      </p:sp>
      <p:pic>
        <p:nvPicPr>
          <p:cNvPr id="30"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78077" y="3199538"/>
            <a:ext cx="550707" cy="550707"/>
          </a:xfrm>
          <a:prstGeom prst="rect">
            <a:avLst/>
          </a:prstGeom>
        </p:spPr>
      </p:pic>
      <p:pic>
        <p:nvPicPr>
          <p:cNvPr id="31"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7206" y="3627990"/>
            <a:ext cx="550707" cy="550707"/>
          </a:xfrm>
          <a:prstGeom prst="rect">
            <a:avLst/>
          </a:prstGeom>
        </p:spPr>
      </p:pic>
      <p:pic>
        <p:nvPicPr>
          <p:cNvPr id="32"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7206" y="3199538"/>
            <a:ext cx="550707" cy="550707"/>
          </a:xfrm>
          <a:prstGeom prst="rect">
            <a:avLst/>
          </a:prstGeom>
        </p:spPr>
      </p:pic>
      <p:pic>
        <p:nvPicPr>
          <p:cNvPr id="33" name="Content Placeholder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89785" y="2752892"/>
            <a:ext cx="550707" cy="550707"/>
          </a:xfrm>
          <a:prstGeom prst="rect">
            <a:avLst/>
          </a:prstGeom>
        </p:spPr>
      </p:pic>
      <p:pic>
        <p:nvPicPr>
          <p:cNvPr id="36" name="Picture 35"/>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09278" y="2303233"/>
            <a:ext cx="530801" cy="530801"/>
          </a:xfrm>
          <a:prstGeom prst="rect">
            <a:avLst/>
          </a:prstGeom>
        </p:spPr>
      </p:pic>
      <p:pic>
        <p:nvPicPr>
          <p:cNvPr id="37" name="Picture 36"/>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76247" y="2303233"/>
            <a:ext cx="530801" cy="530801"/>
          </a:xfrm>
          <a:prstGeom prst="rect">
            <a:avLst/>
          </a:prstGeom>
        </p:spPr>
      </p:pic>
      <p:pic>
        <p:nvPicPr>
          <p:cNvPr id="38" name="Picture 37"/>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57564" y="2303233"/>
            <a:ext cx="530801" cy="530801"/>
          </a:xfrm>
          <a:prstGeom prst="rect">
            <a:avLst/>
          </a:prstGeom>
        </p:spPr>
      </p:pic>
      <p:pic>
        <p:nvPicPr>
          <p:cNvPr id="39" name="Picture 38"/>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85167" y="2762845"/>
            <a:ext cx="530801" cy="530801"/>
          </a:xfrm>
          <a:prstGeom prst="rect">
            <a:avLst/>
          </a:prstGeom>
        </p:spPr>
      </p:pic>
      <p:pic>
        <p:nvPicPr>
          <p:cNvPr id="40" name="Picture 39"/>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61068" y="2762845"/>
            <a:ext cx="559718" cy="530801"/>
          </a:xfrm>
          <a:prstGeom prst="rect">
            <a:avLst/>
          </a:prstGeom>
        </p:spPr>
      </p:pic>
      <p:sp>
        <p:nvSpPr>
          <p:cNvPr id="18" name="Rectangle 17"/>
          <p:cNvSpPr/>
          <p:nvPr/>
        </p:nvSpPr>
        <p:spPr>
          <a:xfrm>
            <a:off x="1156504" y="1231796"/>
            <a:ext cx="6970604" cy="338554"/>
          </a:xfrm>
          <a:prstGeom prst="rect">
            <a:avLst/>
          </a:prstGeom>
        </p:spPr>
        <p:txBody>
          <a:bodyPr wrap="square">
            <a:spAutoFit/>
          </a:bodyPr>
          <a:lstStyle/>
          <a:p>
            <a:pPr>
              <a:lnSpc>
                <a:spcPct val="100000"/>
              </a:lnSpc>
            </a:pPr>
            <a:r>
              <a:rPr lang="en-GB" sz="1600" dirty="0">
                <a:solidFill>
                  <a:schemeClr val="bg2">
                    <a:lumMod val="50000"/>
                  </a:schemeClr>
                </a:solidFill>
              </a:rPr>
              <a:t>Maximum variation sample: Interviews between 6 weeks and 25 years after loss</a:t>
            </a:r>
          </a:p>
        </p:txBody>
      </p:sp>
    </p:spTree>
    <p:extLst>
      <p:ext uri="{BB962C8B-B14F-4D97-AF65-F5344CB8AC3E}">
        <p14:creationId xmlns:p14="http://schemas.microsoft.com/office/powerpoint/2010/main" val="204510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chemeClr val="bg2">
                    <a:lumMod val="50000"/>
                  </a:schemeClr>
                </a:solidFill>
              </a:rPr>
              <a:t>Health talk methodology</a:t>
            </a:r>
            <a:endParaRPr lang="en-GB" dirty="0">
              <a:solidFill>
                <a:schemeClr val="bg2">
                  <a:lumMod val="50000"/>
                </a:schemeClr>
              </a:solidFill>
              <a:latin typeface="+mn-lt"/>
            </a:endParaRPr>
          </a:p>
        </p:txBody>
      </p:sp>
      <p:sp>
        <p:nvSpPr>
          <p:cNvPr id="3" name="Content Placeholder 2"/>
          <p:cNvSpPr>
            <a:spLocks noGrp="1"/>
          </p:cNvSpPr>
          <p:nvPr>
            <p:ph idx="1"/>
          </p:nvPr>
        </p:nvSpPr>
        <p:spPr>
          <a:xfrm>
            <a:off x="628650" y="1521354"/>
            <a:ext cx="4212291" cy="3760651"/>
          </a:xfrm>
        </p:spPr>
        <p:txBody>
          <a:bodyPr>
            <a:noAutofit/>
          </a:bodyPr>
          <a:lstStyle/>
          <a:p>
            <a:pPr>
              <a:lnSpc>
                <a:spcPct val="100000"/>
              </a:lnSpc>
            </a:pPr>
            <a:r>
              <a:rPr lang="en-GB" sz="2000" dirty="0">
                <a:solidFill>
                  <a:schemeClr val="bg2">
                    <a:lumMod val="50000"/>
                  </a:schemeClr>
                </a:solidFill>
              </a:rPr>
              <a:t>Narrative interviews, audio and video recorded (with consent)</a:t>
            </a:r>
          </a:p>
          <a:p>
            <a:pPr marL="0" indent="0">
              <a:lnSpc>
                <a:spcPct val="100000"/>
              </a:lnSpc>
              <a:buNone/>
            </a:pPr>
            <a:endParaRPr lang="en-GB" sz="2000" dirty="0">
              <a:solidFill>
                <a:schemeClr val="bg2">
                  <a:lumMod val="50000"/>
                </a:schemeClr>
              </a:solidFill>
            </a:endParaRPr>
          </a:p>
          <a:p>
            <a:pPr lvl="1">
              <a:lnSpc>
                <a:spcPct val="100000"/>
              </a:lnSpc>
            </a:pPr>
            <a:r>
              <a:rPr lang="en-GB" sz="2000" dirty="0">
                <a:solidFill>
                  <a:schemeClr val="bg2">
                    <a:lumMod val="50000"/>
                  </a:schemeClr>
                </a:solidFill>
              </a:rPr>
              <a:t>Transcribed</a:t>
            </a:r>
          </a:p>
          <a:p>
            <a:pPr lvl="1">
              <a:lnSpc>
                <a:spcPct val="100000"/>
              </a:lnSpc>
            </a:pPr>
            <a:r>
              <a:rPr lang="en-GB" sz="2000" dirty="0">
                <a:solidFill>
                  <a:schemeClr val="bg2">
                    <a:lumMod val="50000"/>
                  </a:schemeClr>
                </a:solidFill>
              </a:rPr>
              <a:t>Sent to parents for checking</a:t>
            </a:r>
          </a:p>
          <a:p>
            <a:pPr lvl="1">
              <a:lnSpc>
                <a:spcPct val="100000"/>
              </a:lnSpc>
            </a:pPr>
            <a:r>
              <a:rPr lang="en-GB" sz="2000" dirty="0">
                <a:solidFill>
                  <a:schemeClr val="bg2">
                    <a:lumMod val="50000"/>
                  </a:schemeClr>
                </a:solidFill>
              </a:rPr>
              <a:t>Thematic analysis to produce 22 summaries and 250 video and audio clips for a new module on </a:t>
            </a:r>
            <a:r>
              <a:rPr lang="en-GB" sz="2000" dirty="0">
                <a:solidFill>
                  <a:schemeClr val="bg2">
                    <a:lumMod val="50000"/>
                  </a:schemeClr>
                </a:solidFill>
                <a:hlinkClick r:id="rId2"/>
              </a:rPr>
              <a:t>www.healthtalk.org</a:t>
            </a:r>
            <a:endParaRPr lang="en-GB" sz="2000" dirty="0">
              <a:solidFill>
                <a:schemeClr val="bg2">
                  <a:lumMod val="50000"/>
                </a:schemeClr>
              </a:solidFill>
            </a:endParaRPr>
          </a:p>
          <a:p>
            <a:pPr>
              <a:lnSpc>
                <a:spcPct val="100000"/>
              </a:lnSpc>
            </a:pPr>
            <a:endParaRPr lang="en-GB" sz="2000" dirty="0">
              <a:solidFill>
                <a:schemeClr val="bg2">
                  <a:lumMod val="50000"/>
                </a:schemeClr>
              </a:solidFill>
            </a:endParaRPr>
          </a:p>
        </p:txBody>
      </p:sp>
      <p:pic>
        <p:nvPicPr>
          <p:cNvPr id="4" name="Picture 3"/>
          <p:cNvPicPr>
            <a:picLocks noChangeAspect="1"/>
          </p:cNvPicPr>
          <p:nvPr/>
        </p:nvPicPr>
        <p:blipFill>
          <a:blip r:embed="rId3"/>
          <a:stretch>
            <a:fillRect/>
          </a:stretch>
        </p:blipFill>
        <p:spPr>
          <a:xfrm>
            <a:off x="5014317" y="1768780"/>
            <a:ext cx="3652760" cy="2813978"/>
          </a:xfrm>
          <a:prstGeom prst="rect">
            <a:avLst/>
          </a:prstGeom>
        </p:spPr>
      </p:pic>
    </p:spTree>
    <p:extLst>
      <p:ext uri="{BB962C8B-B14F-4D97-AF65-F5344CB8AC3E}">
        <p14:creationId xmlns:p14="http://schemas.microsoft.com/office/powerpoint/2010/main" val="227873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254" y="153467"/>
            <a:ext cx="5359491" cy="5408066"/>
          </a:xfrm>
          <a:prstGeom prst="rect">
            <a:avLst/>
          </a:prstGeom>
        </p:spPr>
      </p:pic>
    </p:spTree>
    <p:extLst>
      <p:ext uri="{BB962C8B-B14F-4D97-AF65-F5344CB8AC3E}">
        <p14:creationId xmlns:p14="http://schemas.microsoft.com/office/powerpoint/2010/main" val="17002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bg2">
                    <a:lumMod val="50000"/>
                  </a:schemeClr>
                </a:solidFill>
                <a:latin typeface="Calibri" panose="020F0502020204030204" pitchFamily="34" charset="0"/>
              </a:rPr>
              <a:t>Why we did the research</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8645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bg2">
                    <a:lumMod val="50000"/>
                  </a:schemeClr>
                </a:solidFill>
                <a:latin typeface="Calibri" panose="020F0502020204030204" pitchFamily="34" charset="0"/>
              </a:rPr>
              <a:t>Parents’ voices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9006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1485900" y="381000"/>
            <a:ext cx="5675737" cy="4554604"/>
          </a:xfrm>
          <a:prstGeom prst="rect">
            <a:avLst/>
          </a:prstGeom>
        </p:spPr>
      </p:pic>
      <p:sp>
        <p:nvSpPr>
          <p:cNvPr id="4" name="TextBox 3"/>
          <p:cNvSpPr txBox="1"/>
          <p:nvPr/>
        </p:nvSpPr>
        <p:spPr>
          <a:xfrm>
            <a:off x="1485900" y="4935604"/>
            <a:ext cx="2952604" cy="308418"/>
          </a:xfrm>
          <a:prstGeom prst="rect">
            <a:avLst/>
          </a:prstGeom>
          <a:noFill/>
        </p:spPr>
        <p:txBody>
          <a:bodyPr wrap="square" rtlCol="0">
            <a:spAutoFit/>
          </a:bodyPr>
          <a:lstStyle/>
          <a:p>
            <a:r>
              <a:rPr lang="en-GB" dirty="0">
                <a:hlinkClick r:id="rId2"/>
              </a:rPr>
              <a:t>http://healthtalk.org/20-24</a:t>
            </a:r>
            <a:endParaRPr lang="en-GB" dirty="0"/>
          </a:p>
        </p:txBody>
      </p:sp>
    </p:spTree>
    <p:extLst>
      <p:ext uri="{BB962C8B-B14F-4D97-AF65-F5344CB8AC3E}">
        <p14:creationId xmlns:p14="http://schemas.microsoft.com/office/powerpoint/2010/main" val="2949602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737" y="935302"/>
            <a:ext cx="7691716" cy="1989667"/>
          </a:xfrm>
        </p:spPr>
        <p:txBody>
          <a:bodyPr/>
          <a:lstStyle/>
          <a:p>
            <a:r>
              <a:rPr lang="en-GB" dirty="0">
                <a:solidFill>
                  <a:schemeClr val="bg2">
                    <a:lumMod val="50000"/>
                  </a:schemeClr>
                </a:solidFill>
                <a:latin typeface="Calibri" panose="020F0502020204030204" pitchFamily="34" charset="0"/>
              </a:rPr>
              <a:t>What did parents share with us?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6328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Calibri" panose="020F0502020204030204" pitchFamily="34" charset="0"/>
              </a:rPr>
              <a:t>What did parents share with us?</a:t>
            </a:r>
          </a:p>
        </p:txBody>
      </p:sp>
      <p:sp>
        <p:nvSpPr>
          <p:cNvPr id="3" name="Content Placeholder 2"/>
          <p:cNvSpPr>
            <a:spLocks noGrp="1"/>
          </p:cNvSpPr>
          <p:nvPr>
            <p:ph idx="1"/>
          </p:nvPr>
        </p:nvSpPr>
        <p:spPr>
          <a:xfrm>
            <a:off x="628649" y="1312984"/>
            <a:ext cx="8151935" cy="3834485"/>
          </a:xfrm>
        </p:spPr>
        <p:txBody>
          <a:bodyPr>
            <a:normAutofit fontScale="77500" lnSpcReduction="20000"/>
          </a:bodyPr>
          <a:lstStyle/>
          <a:p>
            <a:pPr marL="0" indent="0">
              <a:buNone/>
            </a:pPr>
            <a:r>
              <a:rPr lang="en-GB" sz="2600" dirty="0">
                <a:solidFill>
                  <a:schemeClr val="bg2">
                    <a:lumMod val="50000"/>
                  </a:schemeClr>
                </a:solidFill>
              </a:rPr>
              <a:t>In their narratives of loss parents described journeys that incorporated:</a:t>
            </a:r>
          </a:p>
          <a:p>
            <a:pPr marL="0" indent="0">
              <a:buNone/>
            </a:pPr>
            <a:endParaRPr lang="en-GB" dirty="0">
              <a:solidFill>
                <a:schemeClr val="bg2">
                  <a:lumMod val="50000"/>
                </a:schemeClr>
              </a:solidFill>
            </a:endParaRPr>
          </a:p>
          <a:p>
            <a:pPr marL="0" indent="0">
              <a:buNone/>
            </a:pPr>
            <a:r>
              <a:rPr lang="en-GB" dirty="0">
                <a:solidFill>
                  <a:schemeClr val="bg2">
                    <a:lumMod val="50000"/>
                  </a:schemeClr>
                </a:solidFill>
              </a:rPr>
              <a:t>- The stress of finding out something was wrong</a:t>
            </a:r>
          </a:p>
          <a:p>
            <a:pPr marL="0" indent="0">
              <a:buNone/>
            </a:pPr>
            <a:r>
              <a:rPr lang="en-GB" dirty="0">
                <a:solidFill>
                  <a:schemeClr val="bg2">
                    <a:lumMod val="50000"/>
                  </a:schemeClr>
                </a:solidFill>
              </a:rPr>
              <a:t>- Experiences of giving birth, seeing their baby, spending time with their baby, making memories.</a:t>
            </a:r>
          </a:p>
          <a:p>
            <a:pPr marL="0" indent="0">
              <a:buNone/>
            </a:pPr>
            <a:r>
              <a:rPr lang="en-GB" dirty="0">
                <a:solidFill>
                  <a:schemeClr val="bg2">
                    <a:lumMod val="50000"/>
                  </a:schemeClr>
                </a:solidFill>
              </a:rPr>
              <a:t>- Experiences of leaving hospital and going home</a:t>
            </a:r>
          </a:p>
          <a:p>
            <a:pPr marL="0" indent="0">
              <a:buNone/>
            </a:pPr>
            <a:r>
              <a:rPr lang="en-GB" dirty="0">
                <a:solidFill>
                  <a:schemeClr val="bg2">
                    <a:lumMod val="50000"/>
                  </a:schemeClr>
                </a:solidFill>
              </a:rPr>
              <a:t>- Making decisions about funerals and whether to have a post mortem</a:t>
            </a:r>
          </a:p>
          <a:p>
            <a:pPr marL="0" indent="0">
              <a:buNone/>
            </a:pPr>
            <a:r>
              <a:rPr lang="en-GB" dirty="0">
                <a:solidFill>
                  <a:schemeClr val="bg2">
                    <a:lumMod val="50000"/>
                  </a:schemeClr>
                </a:solidFill>
              </a:rPr>
              <a:t>- Experiences of taking leave and returning to work</a:t>
            </a:r>
          </a:p>
          <a:p>
            <a:pPr marL="0" indent="0">
              <a:buNone/>
            </a:pPr>
            <a:r>
              <a:rPr lang="en-GB" dirty="0">
                <a:solidFill>
                  <a:schemeClr val="bg2">
                    <a:lumMod val="50000"/>
                  </a:schemeClr>
                </a:solidFill>
              </a:rPr>
              <a:t>- Impacts on relationships with their partner, family, friends and colleagues</a:t>
            </a:r>
          </a:p>
          <a:p>
            <a:pPr marL="0" indent="0">
              <a:buNone/>
            </a:pPr>
            <a:r>
              <a:rPr lang="en-GB" dirty="0">
                <a:solidFill>
                  <a:schemeClr val="bg2">
                    <a:lumMod val="50000"/>
                  </a:schemeClr>
                </a:solidFill>
              </a:rPr>
              <a:t>- Making decisions about trying for another baby and stress of a subsequent pregnancy</a:t>
            </a:r>
          </a:p>
          <a:p>
            <a:pPr marL="0" indent="0">
              <a:buNone/>
            </a:pPr>
            <a:r>
              <a:rPr lang="en-GB" dirty="0">
                <a:solidFill>
                  <a:schemeClr val="bg2">
                    <a:lumMod val="50000"/>
                  </a:schemeClr>
                </a:solidFill>
              </a:rPr>
              <a:t>- Life after loss, coping with grief, counselling and support groups</a:t>
            </a:r>
          </a:p>
          <a:p>
            <a:pPr marL="0" indent="0">
              <a:buNone/>
            </a:pPr>
            <a:endParaRPr lang="en-GB" sz="2400" dirty="0">
              <a:solidFill>
                <a:schemeClr val="bg2">
                  <a:lumMod val="50000"/>
                </a:schemeClr>
              </a:solidFill>
            </a:endParaRPr>
          </a:p>
          <a:p>
            <a:pPr marL="0" indent="0">
              <a:buNone/>
            </a:pPr>
            <a:r>
              <a:rPr lang="en-GB" sz="2400" dirty="0">
                <a:solidFill>
                  <a:schemeClr val="bg2">
                    <a:lumMod val="50000"/>
                  </a:schemeClr>
                </a:solidFill>
              </a:rPr>
              <a:t>Examples of excellent care and areas for improvement</a:t>
            </a:r>
          </a:p>
        </p:txBody>
      </p:sp>
    </p:spTree>
    <p:extLst>
      <p:ext uri="{BB962C8B-B14F-4D97-AF65-F5344CB8AC3E}">
        <p14:creationId xmlns:p14="http://schemas.microsoft.com/office/powerpoint/2010/main" val="266710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827299"/>
          </a:xfrm>
        </p:spPr>
        <p:txBody>
          <a:bodyPr/>
          <a:lstStyle/>
          <a:p>
            <a:r>
              <a:rPr lang="en-GB" dirty="0">
                <a:solidFill>
                  <a:schemeClr val="bg2">
                    <a:lumMod val="50000"/>
                  </a:schemeClr>
                </a:solidFill>
                <a:latin typeface="Calibri" panose="020F0502020204030204" pitchFamily="34" charset="0"/>
              </a:rPr>
              <a:t>(</a:t>
            </a:r>
            <a:r>
              <a:rPr lang="en-GB" dirty="0" err="1">
                <a:solidFill>
                  <a:schemeClr val="bg2">
                    <a:lumMod val="50000"/>
                  </a:schemeClr>
                </a:solidFill>
                <a:latin typeface="Calibri" panose="020F0502020204030204" pitchFamily="34" charset="0"/>
              </a:rPr>
              <a:t>i</a:t>
            </a:r>
            <a:r>
              <a:rPr lang="en-GB" dirty="0">
                <a:solidFill>
                  <a:schemeClr val="bg2">
                    <a:lumMod val="50000"/>
                  </a:schemeClr>
                </a:solidFill>
                <a:latin typeface="Calibri" panose="020F0502020204030204" pitchFamily="34" charset="0"/>
              </a:rPr>
              <a:t>) </a:t>
            </a:r>
            <a:r>
              <a:rPr lang="en-GB" b="1" i="1" dirty="0">
                <a:solidFill>
                  <a:schemeClr val="bg2">
                    <a:lumMod val="50000"/>
                  </a:schemeClr>
                </a:solidFill>
                <a:latin typeface="Calibri" panose="020F0502020204030204" pitchFamily="34" charset="0"/>
              </a:rPr>
              <a:t>Language matters</a:t>
            </a:r>
            <a:r>
              <a:rPr lang="en-GB" dirty="0">
                <a:solidFill>
                  <a:schemeClr val="bg2">
                    <a:lumMod val="50000"/>
                  </a:schemeClr>
                </a:solidFill>
                <a:latin typeface="Calibri" panose="020F0502020204030204" pitchFamily="34" charset="0"/>
              </a:rPr>
              <a:t>: Terminology of loss</a:t>
            </a:r>
          </a:p>
        </p:txBody>
      </p:sp>
      <p:sp>
        <p:nvSpPr>
          <p:cNvPr id="3" name="Content Placeholder 2"/>
          <p:cNvSpPr>
            <a:spLocks noGrp="1"/>
          </p:cNvSpPr>
          <p:nvPr>
            <p:ph idx="1"/>
          </p:nvPr>
        </p:nvSpPr>
        <p:spPr>
          <a:xfrm>
            <a:off x="628650" y="1258645"/>
            <a:ext cx="6137910" cy="3888824"/>
          </a:xfrm>
        </p:spPr>
        <p:txBody>
          <a:bodyPr>
            <a:normAutofit/>
          </a:bodyPr>
          <a:lstStyle/>
          <a:p>
            <a:pPr marL="0" indent="0">
              <a:buNone/>
            </a:pPr>
            <a:r>
              <a:rPr lang="en-GB" sz="1800" dirty="0">
                <a:solidFill>
                  <a:schemeClr val="bg2">
                    <a:lumMod val="50000"/>
                  </a:schemeClr>
                </a:solidFill>
              </a:rPr>
              <a:t>The legal definition of stillbirth led to difficulties around the terminology used when talking about baby loss</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Parents were often told they were having a miscarriage or that there had been a </a:t>
            </a:r>
            <a:r>
              <a:rPr lang="en-GB" sz="1800" dirty="0" err="1">
                <a:solidFill>
                  <a:schemeClr val="bg2">
                    <a:lumMod val="50000"/>
                  </a:schemeClr>
                </a:solidFill>
              </a:rPr>
              <a:t>fetal</a:t>
            </a:r>
            <a:r>
              <a:rPr lang="en-GB" sz="1800" dirty="0">
                <a:solidFill>
                  <a:schemeClr val="bg2">
                    <a:lumMod val="50000"/>
                  </a:schemeClr>
                </a:solidFill>
              </a:rPr>
              <a:t> death</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For these parents, terminology used when talking about baby loss led to shock and a lack of preparation for their experience</a:t>
            </a:r>
          </a:p>
          <a:p>
            <a:pPr marL="0" indent="0">
              <a:buNone/>
            </a:pPr>
            <a:r>
              <a:rPr lang="en-GB" sz="1800" dirty="0">
                <a:solidFill>
                  <a:schemeClr val="bg2">
                    <a:lumMod val="50000"/>
                  </a:schemeClr>
                </a:solidFill>
              </a:rPr>
              <a:t> </a:t>
            </a:r>
          </a:p>
          <a:p>
            <a:pPr marL="0" indent="0">
              <a:buNone/>
            </a:pPr>
            <a:r>
              <a:rPr lang="en-GB" sz="1800" dirty="0">
                <a:solidFill>
                  <a:schemeClr val="bg2">
                    <a:lumMod val="50000"/>
                  </a:schemeClr>
                </a:solidFill>
              </a:rPr>
              <a:t>Parents experiences were different when midwives and doctors recognised they were having a baby</a:t>
            </a:r>
            <a:endParaRPr lang="en-GB" sz="1800" i="1" dirty="0">
              <a:solidFill>
                <a:schemeClr val="bg2">
                  <a:lumMod val="50000"/>
                </a:schemeClr>
              </a:solidFill>
            </a:endParaRPr>
          </a:p>
        </p:txBody>
      </p:sp>
      <p:pic>
        <p:nvPicPr>
          <p:cNvPr id="4" name="Picture 3"/>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r="-1282" b="12490"/>
          <a:stretch/>
        </p:blipFill>
        <p:spPr>
          <a:xfrm>
            <a:off x="5705586" y="1378291"/>
            <a:ext cx="3696321" cy="3193709"/>
          </a:xfrm>
          <a:prstGeom prst="rect">
            <a:avLst/>
          </a:prstGeom>
          <a:scene3d>
            <a:camera prst="orthographicFront">
              <a:rot lat="0" lon="10799999" rev="0"/>
            </a:camera>
            <a:lightRig rig="threePt" dir="t"/>
          </a:scene3d>
        </p:spPr>
      </p:pic>
    </p:spTree>
    <p:extLst>
      <p:ext uri="{BB962C8B-B14F-4D97-AF65-F5344CB8AC3E}">
        <p14:creationId xmlns:p14="http://schemas.microsoft.com/office/powerpoint/2010/main" val="12920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5" y="656216"/>
            <a:ext cx="5654167" cy="4572276"/>
          </a:xfrm>
        </p:spPr>
        <p:txBody>
          <a:bodyPr>
            <a:normAutofit/>
          </a:bodyPr>
          <a:lstStyle/>
          <a:p>
            <a:pPr marL="0" indent="0">
              <a:buNone/>
            </a:pPr>
            <a:r>
              <a:rPr lang="en-GB" i="1" dirty="0">
                <a:solidFill>
                  <a:schemeClr val="bg2">
                    <a:lumMod val="50000"/>
                  </a:schemeClr>
                </a:solidFill>
              </a:rPr>
              <a:t>“</a:t>
            </a:r>
            <a:r>
              <a:rPr lang="en-GB" sz="1800" i="1" dirty="0">
                <a:solidFill>
                  <a:schemeClr val="bg2">
                    <a:lumMod val="50000"/>
                  </a:schemeClr>
                </a:solidFill>
              </a:rPr>
              <a:t>And then labour happened. The fact that I had to go through the whole process of giving birth and everything. Because they kept saying to me, "Oh, it's a miscarriage. It's a miscarriage." But so in my head I was like 'it's not going to be like this, it's going to be like, like just blood or whatever'. But  you know, I had to full on give birth.” </a:t>
            </a:r>
            <a:r>
              <a:rPr lang="en-GB" sz="1800" b="1" i="1" dirty="0">
                <a:solidFill>
                  <a:schemeClr val="bg2">
                    <a:lumMod val="50000"/>
                  </a:schemeClr>
                </a:solidFill>
              </a:rPr>
              <a:t>Courtney</a:t>
            </a:r>
          </a:p>
          <a:p>
            <a:pPr marL="0" indent="0">
              <a:buNone/>
            </a:pPr>
            <a:endParaRPr lang="en-GB" dirty="0">
              <a:solidFill>
                <a:schemeClr val="bg2">
                  <a:lumMod val="50000"/>
                </a:schemeClr>
              </a:solidFill>
            </a:endParaRPr>
          </a:p>
        </p:txBody>
      </p:sp>
      <p:pic>
        <p:nvPicPr>
          <p:cNvPr id="4" name="Picture 3"/>
          <p:cNvPicPr>
            <a:picLocks noChangeAspect="1"/>
          </p:cNvPicPr>
          <p:nvPr/>
        </p:nvPicPr>
        <p:blipFill>
          <a:blip r:embed="rId2"/>
          <a:stretch>
            <a:fillRect/>
          </a:stretch>
        </p:blipFill>
        <p:spPr>
          <a:xfrm>
            <a:off x="458875" y="3130061"/>
            <a:ext cx="2819540" cy="1676400"/>
          </a:xfrm>
          <a:prstGeom prst="rect">
            <a:avLst/>
          </a:prstGeom>
        </p:spPr>
      </p:pic>
      <p:pic>
        <p:nvPicPr>
          <p:cNvPr id="5" name="Picture 4">
            <a:extLst>
              <a:ext uri="{FF2B5EF4-FFF2-40B4-BE49-F238E27FC236}">
                <a16:creationId xmlns:a16="http://schemas.microsoft.com/office/drawing/2014/main" id="{73EB5216-B7E5-104E-B5E1-2B75AB228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000" y="551823"/>
            <a:ext cx="2540000" cy="1968500"/>
          </a:xfrm>
          <a:prstGeom prst="rect">
            <a:avLst/>
          </a:prstGeom>
        </p:spPr>
      </p:pic>
      <p:sp>
        <p:nvSpPr>
          <p:cNvPr id="6" name="Content Placeholder 2"/>
          <p:cNvSpPr txBox="1">
            <a:spLocks/>
          </p:cNvSpPr>
          <p:nvPr/>
        </p:nvSpPr>
        <p:spPr>
          <a:xfrm>
            <a:off x="3197199" y="3281082"/>
            <a:ext cx="5226039" cy="152537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chemeClr val="bg2">
                    <a:lumMod val="50000"/>
                  </a:schemeClr>
                </a:solidFill>
              </a:rPr>
              <a:t>“</a:t>
            </a:r>
            <a:r>
              <a:rPr lang="en-GB" sz="1800" i="1" dirty="0" smtClean="0">
                <a:solidFill>
                  <a:schemeClr val="bg2">
                    <a:lumMod val="50000"/>
                  </a:schemeClr>
                </a:solidFill>
              </a:rPr>
              <a:t>It was nice that they were treating him as a baby, a child that we had lost, rather than a miscarriage and I think these are all the kind of things that made a massive difference to how we dealt with it afterwards.</a:t>
            </a:r>
            <a:r>
              <a:rPr lang="en-GB" sz="1800" dirty="0" smtClean="0">
                <a:solidFill>
                  <a:schemeClr val="bg2">
                    <a:lumMod val="50000"/>
                  </a:schemeClr>
                </a:solidFill>
              </a:rPr>
              <a:t>” </a:t>
            </a:r>
            <a:r>
              <a:rPr lang="en-GB" sz="1800" b="1" i="1" dirty="0" smtClean="0">
                <a:solidFill>
                  <a:schemeClr val="bg2">
                    <a:lumMod val="50000"/>
                  </a:schemeClr>
                </a:solidFill>
              </a:rPr>
              <a:t>Sarah</a:t>
            </a:r>
            <a:r>
              <a:rPr lang="en-GB" sz="1800" dirty="0" smtClean="0">
                <a:solidFill>
                  <a:schemeClr val="bg2">
                    <a:lumMod val="50000"/>
                  </a:schemeClr>
                </a:solidFill>
              </a:rPr>
              <a:t>  </a:t>
            </a:r>
          </a:p>
          <a:p>
            <a:endParaRPr lang="en-GB" dirty="0"/>
          </a:p>
        </p:txBody>
      </p:sp>
    </p:spTree>
    <p:extLst>
      <p:ext uri="{BB962C8B-B14F-4D97-AF65-F5344CB8AC3E}">
        <p14:creationId xmlns:p14="http://schemas.microsoft.com/office/powerpoint/2010/main" val="182632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881062"/>
          </a:xfrm>
        </p:spPr>
        <p:txBody>
          <a:bodyPr/>
          <a:lstStyle/>
          <a:p>
            <a:r>
              <a:rPr lang="en-GB" dirty="0">
                <a:solidFill>
                  <a:schemeClr val="bg2">
                    <a:lumMod val="50000"/>
                  </a:schemeClr>
                </a:solidFill>
                <a:latin typeface="Calibri" panose="020F0502020204030204" pitchFamily="34" charset="0"/>
              </a:rPr>
              <a:t>(ii) Impact of </a:t>
            </a:r>
            <a:r>
              <a:rPr lang="en-GB" b="1" i="1" dirty="0">
                <a:solidFill>
                  <a:schemeClr val="bg2">
                    <a:lumMod val="50000"/>
                  </a:schemeClr>
                </a:solidFill>
                <a:latin typeface="Calibri" panose="020F0502020204030204" pitchFamily="34" charset="0"/>
              </a:rPr>
              <a:t>language</a:t>
            </a:r>
            <a:r>
              <a:rPr lang="en-GB" dirty="0">
                <a:solidFill>
                  <a:schemeClr val="bg2">
                    <a:lumMod val="50000"/>
                  </a:schemeClr>
                </a:solidFill>
                <a:latin typeface="Calibri" panose="020F0502020204030204" pitchFamily="34" charset="0"/>
              </a:rPr>
              <a:t> on seeing the baby</a:t>
            </a:r>
          </a:p>
        </p:txBody>
      </p:sp>
      <p:sp>
        <p:nvSpPr>
          <p:cNvPr id="3" name="Content Placeholder 2"/>
          <p:cNvSpPr>
            <a:spLocks noGrp="1"/>
          </p:cNvSpPr>
          <p:nvPr>
            <p:ph idx="1"/>
          </p:nvPr>
        </p:nvSpPr>
        <p:spPr>
          <a:xfrm>
            <a:off x="628650" y="1404257"/>
            <a:ext cx="4988379" cy="4028354"/>
          </a:xfrm>
        </p:spPr>
        <p:txBody>
          <a:bodyPr>
            <a:normAutofit/>
          </a:bodyPr>
          <a:lstStyle/>
          <a:p>
            <a:pPr marL="0" indent="0">
              <a:buNone/>
            </a:pPr>
            <a:r>
              <a:rPr lang="en-GB" sz="1800" dirty="0">
                <a:solidFill>
                  <a:schemeClr val="bg2">
                    <a:lumMod val="50000"/>
                  </a:schemeClr>
                </a:solidFill>
              </a:rPr>
              <a:t>Using the term miscarriage often meant the reality of seeing their baby was very different to what parents’ imagined</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Parents reflected on the pain of labour and giving birth to a </a:t>
            </a:r>
            <a:r>
              <a:rPr lang="en-GB" sz="1800" b="1" i="1" dirty="0">
                <a:solidFill>
                  <a:schemeClr val="bg2">
                    <a:lumMod val="50000"/>
                  </a:schemeClr>
                </a:solidFill>
              </a:rPr>
              <a:t>“formed, tiny, perfect”</a:t>
            </a:r>
            <a:r>
              <a:rPr lang="en-GB" sz="1800" dirty="0">
                <a:solidFill>
                  <a:schemeClr val="bg2">
                    <a:lumMod val="50000"/>
                  </a:schemeClr>
                </a:solidFill>
              </a:rPr>
              <a:t> baby </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Many held their baby in their arms, sung to them, washed and dressed them and had a funeral for them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415" y="1877657"/>
            <a:ext cx="3300453" cy="1855254"/>
          </a:xfrm>
          <a:prstGeom prst="rect">
            <a:avLst/>
          </a:prstGeom>
          <a:effectLst>
            <a:softEdge rad="31750"/>
          </a:effectLst>
        </p:spPr>
      </p:pic>
    </p:spTree>
    <p:extLst>
      <p:ext uri="{BB962C8B-B14F-4D97-AF65-F5344CB8AC3E}">
        <p14:creationId xmlns:p14="http://schemas.microsoft.com/office/powerpoint/2010/main" val="117178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D16A3-963A-0542-B320-AE4802779B2B}"/>
              </a:ext>
            </a:extLst>
          </p:cNvPr>
          <p:cNvSpPr>
            <a:spLocks noGrp="1"/>
          </p:cNvSpPr>
          <p:nvPr>
            <p:ph sz="half" idx="1"/>
          </p:nvPr>
        </p:nvSpPr>
        <p:spPr>
          <a:xfrm>
            <a:off x="488801" y="791688"/>
            <a:ext cx="5223510" cy="2065812"/>
          </a:xfrm>
        </p:spPr>
        <p:txBody>
          <a:bodyPr>
            <a:normAutofit/>
          </a:bodyPr>
          <a:lstStyle/>
          <a:p>
            <a:pPr marL="0" indent="0">
              <a:buNone/>
            </a:pPr>
            <a:r>
              <a:rPr lang="en-GB" i="1" dirty="0">
                <a:solidFill>
                  <a:schemeClr val="bg2">
                    <a:lumMod val="50000"/>
                  </a:schemeClr>
                </a:solidFill>
              </a:rPr>
              <a:t>“She was perfectly formed. Fingernails, and little things like that, as well. Just these tiny details that - to me, that wasn't a miscarriage. In no way, shape or form. Medically it was. But I don't, I don't think it was.” </a:t>
            </a:r>
            <a:endParaRPr lang="en-GB" i="1" dirty="0" smtClean="0">
              <a:solidFill>
                <a:schemeClr val="bg2">
                  <a:lumMod val="50000"/>
                </a:schemeClr>
              </a:solidFill>
            </a:endParaRPr>
          </a:p>
          <a:p>
            <a:pPr marL="0" indent="0">
              <a:buNone/>
            </a:pPr>
            <a:r>
              <a:rPr lang="en-GB" b="1" i="1" dirty="0" smtClean="0">
                <a:solidFill>
                  <a:schemeClr val="bg2">
                    <a:lumMod val="50000"/>
                  </a:schemeClr>
                </a:solidFill>
              </a:rPr>
              <a:t>Mike</a:t>
            </a:r>
            <a:endParaRPr lang="en-GB" b="1" i="1" dirty="0">
              <a:solidFill>
                <a:schemeClr val="bg2">
                  <a:lumMod val="50000"/>
                </a:schemeClr>
              </a:solidFill>
            </a:endParaRPr>
          </a:p>
        </p:txBody>
      </p:sp>
      <p:pic>
        <p:nvPicPr>
          <p:cNvPr id="6" name="Content Placeholder 5">
            <a:extLst>
              <a:ext uri="{FF2B5EF4-FFF2-40B4-BE49-F238E27FC236}">
                <a16:creationId xmlns:a16="http://schemas.microsoft.com/office/drawing/2014/main" id="{6C4E19B3-9296-F845-8A89-0677C2EA2E2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1709" y="791688"/>
            <a:ext cx="2046530" cy="1972380"/>
          </a:xfrm>
        </p:spPr>
      </p:pic>
      <p:pic>
        <p:nvPicPr>
          <p:cNvPr id="8" name="Picture 7">
            <a:extLst>
              <a:ext uri="{FF2B5EF4-FFF2-40B4-BE49-F238E27FC236}">
                <a16:creationId xmlns:a16="http://schemas.microsoft.com/office/drawing/2014/main" id="{85BB7046-C9CD-584A-A4C5-BE09254D5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77" y="3033198"/>
            <a:ext cx="2654300" cy="1892300"/>
          </a:xfrm>
          <a:prstGeom prst="rect">
            <a:avLst/>
          </a:prstGeom>
        </p:spPr>
      </p:pic>
      <p:sp>
        <p:nvSpPr>
          <p:cNvPr id="7" name="Content Placeholder 2">
            <a:extLst>
              <a:ext uri="{FF2B5EF4-FFF2-40B4-BE49-F238E27FC236}">
                <a16:creationId xmlns:a16="http://schemas.microsoft.com/office/drawing/2014/main" id="{2EAD16A3-963A-0542-B320-AE4802779B2B}"/>
              </a:ext>
            </a:extLst>
          </p:cNvPr>
          <p:cNvSpPr txBox="1">
            <a:spLocks/>
          </p:cNvSpPr>
          <p:nvPr/>
        </p:nvSpPr>
        <p:spPr>
          <a:xfrm>
            <a:off x="3776349" y="3145907"/>
            <a:ext cx="4749759" cy="1779591"/>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i="1" dirty="0" smtClean="0">
                <a:solidFill>
                  <a:schemeClr val="bg2">
                    <a:lumMod val="50000"/>
                  </a:schemeClr>
                </a:solidFill>
              </a:rPr>
              <a:t>“Grace was born at twenty three weeks. And to me, she looked like a baby. And it upset me for them to call her like a miscarriage… I hated the term miscarriage, it really upset me.” </a:t>
            </a:r>
          </a:p>
          <a:p>
            <a:pPr marL="0" indent="0">
              <a:buFont typeface="Arial" panose="020B0604020202020204" pitchFamily="34" charset="0"/>
              <a:buNone/>
            </a:pPr>
            <a:r>
              <a:rPr lang="en-GB" b="1" i="1" dirty="0" smtClean="0">
                <a:solidFill>
                  <a:schemeClr val="bg2">
                    <a:lumMod val="50000"/>
                  </a:schemeClr>
                </a:solidFill>
              </a:rPr>
              <a:t>Kelly</a:t>
            </a:r>
            <a:r>
              <a:rPr lang="en-GB" dirty="0" smtClean="0">
                <a:solidFill>
                  <a:schemeClr val="bg2">
                    <a:lumMod val="50000"/>
                  </a:schemeClr>
                </a:solidFill>
              </a:rPr>
              <a:t> </a:t>
            </a:r>
          </a:p>
          <a:p>
            <a:endParaRPr lang="en-US" dirty="0"/>
          </a:p>
        </p:txBody>
      </p:sp>
    </p:spTree>
    <p:extLst>
      <p:ext uri="{BB962C8B-B14F-4D97-AF65-F5344CB8AC3E}">
        <p14:creationId xmlns:p14="http://schemas.microsoft.com/office/powerpoint/2010/main" val="208450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56885"/>
          </a:xfrm>
        </p:spPr>
        <p:txBody>
          <a:bodyPr>
            <a:normAutofit/>
          </a:bodyPr>
          <a:lstStyle/>
          <a:p>
            <a:r>
              <a:rPr lang="en-GB" dirty="0">
                <a:solidFill>
                  <a:schemeClr val="bg2">
                    <a:lumMod val="50000"/>
                  </a:schemeClr>
                </a:solidFill>
                <a:latin typeface="+mn-lt"/>
              </a:rPr>
              <a:t>(iii) </a:t>
            </a:r>
            <a:r>
              <a:rPr lang="en-GB" b="1" i="1" dirty="0">
                <a:solidFill>
                  <a:schemeClr val="bg2">
                    <a:lumMod val="50000"/>
                  </a:schemeClr>
                </a:solidFill>
                <a:latin typeface="+mn-lt"/>
              </a:rPr>
              <a:t>Language</a:t>
            </a:r>
            <a:r>
              <a:rPr lang="en-GB" dirty="0">
                <a:solidFill>
                  <a:schemeClr val="bg2">
                    <a:lumMod val="50000"/>
                  </a:schemeClr>
                </a:solidFill>
                <a:latin typeface="+mn-lt"/>
              </a:rPr>
              <a:t> affects how others react</a:t>
            </a:r>
          </a:p>
        </p:txBody>
      </p:sp>
      <p:sp>
        <p:nvSpPr>
          <p:cNvPr id="3" name="Content Placeholder 2"/>
          <p:cNvSpPr>
            <a:spLocks noGrp="1"/>
          </p:cNvSpPr>
          <p:nvPr>
            <p:ph idx="1"/>
          </p:nvPr>
        </p:nvSpPr>
        <p:spPr>
          <a:xfrm>
            <a:off x="628650" y="1312432"/>
            <a:ext cx="6686550" cy="3833999"/>
          </a:xfrm>
        </p:spPr>
        <p:txBody>
          <a:bodyPr>
            <a:normAutofit/>
          </a:bodyPr>
          <a:lstStyle/>
          <a:p>
            <a:pPr marL="0" indent="0">
              <a:buNone/>
            </a:pPr>
            <a:endParaRPr lang="en-GB" dirty="0">
              <a:solidFill>
                <a:schemeClr val="bg2">
                  <a:lumMod val="50000"/>
                </a:schemeClr>
              </a:solidFill>
            </a:endParaRPr>
          </a:p>
          <a:p>
            <a:pPr marL="0" indent="0">
              <a:buNone/>
            </a:pPr>
            <a:r>
              <a:rPr lang="en-GB" dirty="0">
                <a:solidFill>
                  <a:schemeClr val="bg2">
                    <a:lumMod val="50000"/>
                  </a:schemeClr>
                </a:solidFill>
              </a:rPr>
              <a:t>Terms such as miscarriage made it hard for friends, family and work colleagues to fully understand parents’ experiences.</a:t>
            </a:r>
          </a:p>
          <a:p>
            <a:pPr marL="0" indent="0">
              <a:buNone/>
            </a:pPr>
            <a:endParaRPr lang="en-GB" dirty="0">
              <a:solidFill>
                <a:schemeClr val="bg2">
                  <a:lumMod val="50000"/>
                </a:schemeClr>
              </a:solidFill>
            </a:endParaRPr>
          </a:p>
          <a:p>
            <a:pPr marL="0" indent="0">
              <a:buNone/>
            </a:pPr>
            <a:r>
              <a:rPr lang="en-GB" dirty="0">
                <a:solidFill>
                  <a:schemeClr val="bg2">
                    <a:lumMod val="50000"/>
                  </a:schemeClr>
                </a:solidFill>
              </a:rPr>
              <a:t>Parents felt others thought they were overreacting to their loss because they didn’t comprehend what they had been through</a:t>
            </a:r>
          </a:p>
          <a:p>
            <a:pPr marL="0" indent="0">
              <a:buNone/>
            </a:pPr>
            <a:endParaRPr lang="en-GB" dirty="0">
              <a:solidFill>
                <a:schemeClr val="bg2">
                  <a:lumMod val="50000"/>
                </a:schemeClr>
              </a:solidFill>
            </a:endParaRPr>
          </a:p>
        </p:txBody>
      </p:sp>
    </p:spTree>
    <p:extLst>
      <p:ext uri="{BB962C8B-B14F-4D97-AF65-F5344CB8AC3E}">
        <p14:creationId xmlns:p14="http://schemas.microsoft.com/office/powerpoint/2010/main" val="235363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27012B-1F0E-3443-B4D5-8A1A67F38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187" y="3894268"/>
            <a:ext cx="1929307" cy="1515163"/>
          </a:xfrm>
          <a:prstGeom prst="rect">
            <a:avLst/>
          </a:prstGeom>
        </p:spPr>
      </p:pic>
      <p:sp>
        <p:nvSpPr>
          <p:cNvPr id="5" name="Content Placeholder 2"/>
          <p:cNvSpPr txBox="1">
            <a:spLocks/>
          </p:cNvSpPr>
          <p:nvPr/>
        </p:nvSpPr>
        <p:spPr>
          <a:xfrm>
            <a:off x="3865678" y="2690276"/>
            <a:ext cx="4539728" cy="925158"/>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i="1" dirty="0" smtClean="0">
                <a:solidFill>
                  <a:schemeClr val="bg2">
                    <a:lumMod val="50000"/>
                  </a:schemeClr>
                </a:solidFill>
              </a:rPr>
              <a:t>David </a:t>
            </a:r>
            <a:r>
              <a:rPr lang="en-GB" sz="1800" dirty="0" smtClean="0">
                <a:solidFill>
                  <a:schemeClr val="bg2">
                    <a:lumMod val="50000"/>
                  </a:schemeClr>
                </a:solidFill>
              </a:rPr>
              <a:t>felt that calling the loss of his baby a miscarriage meant that a lot of people couldn’t </a:t>
            </a:r>
            <a:r>
              <a:rPr lang="en-GB" sz="1800" i="1" dirty="0" smtClean="0">
                <a:solidFill>
                  <a:schemeClr val="bg2">
                    <a:lumMod val="50000"/>
                  </a:schemeClr>
                </a:solidFill>
              </a:rPr>
              <a:t>“read between the lines and experience the pain”</a:t>
            </a:r>
          </a:p>
        </p:txBody>
      </p:sp>
      <p:sp>
        <p:nvSpPr>
          <p:cNvPr id="6" name="Content Placeholder 2"/>
          <p:cNvSpPr txBox="1">
            <a:spLocks/>
          </p:cNvSpPr>
          <p:nvPr/>
        </p:nvSpPr>
        <p:spPr>
          <a:xfrm>
            <a:off x="573838" y="720761"/>
            <a:ext cx="5988327" cy="23559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i="1" dirty="0" smtClean="0">
                <a:solidFill>
                  <a:schemeClr val="bg2">
                    <a:lumMod val="50000"/>
                  </a:schemeClr>
                </a:solidFill>
              </a:rPr>
              <a:t>“And because there hadn't been a birth certificate or a death certificate, it's almost like it was minimised and wasn't that big of a deal. Not just for the people who were involved at the hospital, but for like families as well. They didn't really seem to grasp what had happened, or how horrific it had been.” </a:t>
            </a:r>
          </a:p>
          <a:p>
            <a:pPr marL="0" indent="0">
              <a:buFont typeface="Arial" panose="020B0604020202020204" pitchFamily="34" charset="0"/>
              <a:buNone/>
            </a:pPr>
            <a:r>
              <a:rPr lang="en-GB" sz="1800" b="1" i="1" dirty="0" smtClean="0">
                <a:solidFill>
                  <a:schemeClr val="bg2">
                    <a:lumMod val="50000"/>
                  </a:schemeClr>
                </a:solidFill>
              </a:rPr>
              <a:t>Matthew</a:t>
            </a:r>
          </a:p>
        </p:txBody>
      </p:sp>
      <p:sp>
        <p:nvSpPr>
          <p:cNvPr id="7" name="Content Placeholder 2"/>
          <p:cNvSpPr txBox="1">
            <a:spLocks/>
          </p:cNvSpPr>
          <p:nvPr/>
        </p:nvSpPr>
        <p:spPr>
          <a:xfrm>
            <a:off x="812299" y="4346985"/>
            <a:ext cx="5470167" cy="9350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800" b="1" i="1" dirty="0" smtClean="0">
                <a:solidFill>
                  <a:schemeClr val="bg2">
                    <a:lumMod val="50000"/>
                  </a:schemeClr>
                </a:solidFill>
              </a:rPr>
              <a:t>Lindsay</a:t>
            </a:r>
            <a:r>
              <a:rPr lang="en-GB" sz="1800" dirty="0" smtClean="0">
                <a:solidFill>
                  <a:schemeClr val="bg2">
                    <a:lumMod val="50000"/>
                  </a:schemeClr>
                </a:solidFill>
              </a:rPr>
              <a:t> said it made her feel she</a:t>
            </a:r>
            <a:r>
              <a:rPr lang="en-GB" sz="1800" i="1" dirty="0" smtClean="0">
                <a:solidFill>
                  <a:schemeClr val="bg2">
                    <a:lumMod val="50000"/>
                  </a:schemeClr>
                </a:solidFill>
              </a:rPr>
              <a:t> “was making a mountain out of a molehill</a:t>
            </a:r>
            <a:r>
              <a:rPr lang="en-GB" i="1" dirty="0" smtClean="0">
                <a:solidFill>
                  <a:schemeClr val="bg2">
                    <a:lumMod val="50000"/>
                  </a:schemeClr>
                </a:solidFill>
              </a:rPr>
              <a:t>”</a:t>
            </a:r>
            <a:endParaRPr lang="en-GB" i="1" dirty="0">
              <a:solidFill>
                <a:schemeClr val="bg2">
                  <a:lumMod val="50000"/>
                </a:schemeClr>
              </a:solidFill>
            </a:endParaRPr>
          </a:p>
        </p:txBody>
      </p:sp>
      <p:pic>
        <p:nvPicPr>
          <p:cNvPr id="2" name="Picture 1"/>
          <p:cNvPicPr>
            <a:picLocks noChangeAspect="1"/>
          </p:cNvPicPr>
          <p:nvPr/>
        </p:nvPicPr>
        <p:blipFill>
          <a:blip r:embed="rId3"/>
          <a:stretch>
            <a:fillRect/>
          </a:stretch>
        </p:blipFill>
        <p:spPr>
          <a:xfrm>
            <a:off x="6890658" y="720761"/>
            <a:ext cx="1885950" cy="1438275"/>
          </a:xfrm>
          <a:prstGeom prst="rect">
            <a:avLst/>
          </a:prstGeom>
        </p:spPr>
      </p:pic>
      <p:pic>
        <p:nvPicPr>
          <p:cNvPr id="8" name="Picture 7"/>
          <p:cNvPicPr>
            <a:picLocks noChangeAspect="1"/>
          </p:cNvPicPr>
          <p:nvPr/>
        </p:nvPicPr>
        <p:blipFill>
          <a:blip r:embed="rId4"/>
          <a:stretch>
            <a:fillRect/>
          </a:stretch>
        </p:blipFill>
        <p:spPr>
          <a:xfrm>
            <a:off x="2246219" y="2316352"/>
            <a:ext cx="1417193" cy="1664858"/>
          </a:xfrm>
          <a:prstGeom prst="rect">
            <a:avLst/>
          </a:prstGeom>
        </p:spPr>
      </p:pic>
    </p:spTree>
    <p:extLst>
      <p:ext uri="{BB962C8B-B14F-4D97-AF65-F5344CB8AC3E}">
        <p14:creationId xmlns:p14="http://schemas.microsoft.com/office/powerpoint/2010/main" val="201660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18" y="405181"/>
            <a:ext cx="6604262" cy="952500"/>
          </a:xfrm>
        </p:spPr>
        <p:txBody>
          <a:bodyPr>
            <a:noAutofit/>
          </a:bodyPr>
          <a:lstStyle/>
          <a:p>
            <a:r>
              <a:rPr lang="en-US" sz="2333" b="1" dirty="0"/>
              <a:t>The effects of stillbirth affect mothers, </a:t>
            </a:r>
            <a:br>
              <a:rPr lang="en-US" sz="2333" b="1" dirty="0"/>
            </a:br>
            <a:r>
              <a:rPr lang="en-US" sz="2333" b="1" dirty="0"/>
              <a:t>their families, health services, society, and governments</a:t>
            </a:r>
          </a:p>
        </p:txBody>
      </p:sp>
      <p:pic>
        <p:nvPicPr>
          <p:cNvPr id="4" name="Content Placeholder 3"/>
          <p:cNvPicPr>
            <a:picLocks noGrp="1" noChangeAspect="1"/>
          </p:cNvPicPr>
          <p:nvPr>
            <p:ph idx="1"/>
          </p:nvPr>
        </p:nvPicPr>
        <p:blipFill>
          <a:blip r:embed="rId3" cstate="print"/>
          <a:stretch>
            <a:fillRect/>
          </a:stretch>
        </p:blipFill>
        <p:spPr>
          <a:xfrm>
            <a:off x="859394" y="1597652"/>
            <a:ext cx="7440995" cy="3959523"/>
          </a:xfrm>
          <a:prstGeom prst="rect">
            <a:avLst/>
          </a:prstGeom>
        </p:spPr>
      </p:pic>
      <p:sp>
        <p:nvSpPr>
          <p:cNvPr id="3" name="TextBox 2"/>
          <p:cNvSpPr txBox="1"/>
          <p:nvPr/>
        </p:nvSpPr>
        <p:spPr>
          <a:xfrm>
            <a:off x="5954140" y="5404055"/>
            <a:ext cx="1733167" cy="272382"/>
          </a:xfrm>
          <a:prstGeom prst="rect">
            <a:avLst/>
          </a:prstGeom>
          <a:noFill/>
        </p:spPr>
        <p:txBody>
          <a:bodyPr wrap="none" rtlCol="0">
            <a:spAutoFit/>
          </a:bodyPr>
          <a:lstStyle/>
          <a:p>
            <a:r>
              <a:rPr lang="en-GB" sz="1170" dirty="0"/>
              <a:t>Heazell et al. </a:t>
            </a:r>
            <a:r>
              <a:rPr lang="en-GB" sz="1170" i="1" dirty="0"/>
              <a:t>Lancet </a:t>
            </a:r>
            <a:r>
              <a:rPr lang="en-GB" sz="1170" dirty="0"/>
              <a:t>2016</a:t>
            </a:r>
          </a:p>
        </p:txBody>
      </p:sp>
    </p:spTree>
    <p:extLst>
      <p:ext uri="{BB962C8B-B14F-4D97-AF65-F5344CB8AC3E}">
        <p14:creationId xmlns:p14="http://schemas.microsoft.com/office/powerpoint/2010/main" val="142081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(iii) Impact of </a:t>
            </a:r>
            <a:r>
              <a:rPr lang="en-GB" i="1" dirty="0">
                <a:solidFill>
                  <a:schemeClr val="bg2">
                    <a:lumMod val="50000"/>
                  </a:schemeClr>
                </a:solidFill>
                <a:latin typeface="+mn-lt"/>
              </a:rPr>
              <a:t>lack of registration</a:t>
            </a:r>
          </a:p>
        </p:txBody>
      </p:sp>
      <p:sp>
        <p:nvSpPr>
          <p:cNvPr id="3" name="Content Placeholder 2"/>
          <p:cNvSpPr>
            <a:spLocks noGrp="1"/>
          </p:cNvSpPr>
          <p:nvPr>
            <p:ph idx="1"/>
          </p:nvPr>
        </p:nvSpPr>
        <p:spPr>
          <a:xfrm>
            <a:off x="628650" y="1521354"/>
            <a:ext cx="5438663" cy="3545497"/>
          </a:xfrm>
        </p:spPr>
        <p:txBody>
          <a:bodyPr/>
          <a:lstStyle/>
          <a:p>
            <a:pPr marL="0" indent="0">
              <a:buNone/>
            </a:pPr>
            <a:r>
              <a:rPr lang="en-GB" sz="1800" dirty="0">
                <a:solidFill>
                  <a:schemeClr val="bg2">
                    <a:lumMod val="50000"/>
                  </a:schemeClr>
                </a:solidFill>
              </a:rPr>
              <a:t>A lack of registration of the baby’s life meant there were no legal documents to show the baby’s existence</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This is particularly important when opportunities to make mementoes are limited</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It also reinforced the feeling that the health system and society more widely did not recognise the impact of their loss</a:t>
            </a:r>
          </a:p>
          <a:p>
            <a:endParaRPr lang="en-GB" dirty="0"/>
          </a:p>
        </p:txBody>
      </p:sp>
      <p:pic>
        <p:nvPicPr>
          <p:cNvPr id="4" name="Picture 4" descr="http://www.ukcertificates.com/images/cert-adoption-england-wa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149" y="1078678"/>
            <a:ext cx="1815201" cy="2457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ukcertificates.com/images/cert-death-england-w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5568" y="2599887"/>
            <a:ext cx="1728192" cy="258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(iv) </a:t>
            </a:r>
            <a:r>
              <a:rPr lang="en-GB" b="1" i="1" dirty="0">
                <a:solidFill>
                  <a:schemeClr val="bg2">
                    <a:lumMod val="50000"/>
                  </a:schemeClr>
                </a:solidFill>
                <a:latin typeface="+mn-lt"/>
              </a:rPr>
              <a:t>Impact</a:t>
            </a:r>
            <a:r>
              <a:rPr lang="en-GB" dirty="0">
                <a:solidFill>
                  <a:schemeClr val="bg2">
                    <a:lumMod val="50000"/>
                  </a:schemeClr>
                </a:solidFill>
                <a:latin typeface="+mn-lt"/>
              </a:rPr>
              <a:t> of legal cut-off – parental leave and benefits</a:t>
            </a:r>
          </a:p>
        </p:txBody>
      </p:sp>
      <p:sp>
        <p:nvSpPr>
          <p:cNvPr id="3" name="Content Placeholder 2"/>
          <p:cNvSpPr>
            <a:spLocks noGrp="1"/>
          </p:cNvSpPr>
          <p:nvPr>
            <p:ph idx="1"/>
          </p:nvPr>
        </p:nvSpPr>
        <p:spPr>
          <a:xfrm>
            <a:off x="628650" y="1291590"/>
            <a:ext cx="7886700" cy="3855879"/>
          </a:xfrm>
        </p:spPr>
        <p:txBody>
          <a:bodyPr>
            <a:normAutofit/>
          </a:bodyPr>
          <a:lstStyle/>
          <a:p>
            <a:pPr marL="0" indent="0">
              <a:buNone/>
            </a:pPr>
            <a:endParaRPr lang="en-GB" dirty="0">
              <a:solidFill>
                <a:schemeClr val="bg2">
                  <a:lumMod val="50000"/>
                </a:schemeClr>
              </a:solidFill>
            </a:endParaRPr>
          </a:p>
          <a:p>
            <a:pPr marL="0" indent="0">
              <a:buNone/>
            </a:pPr>
            <a:r>
              <a:rPr lang="en-GB" sz="1800" dirty="0">
                <a:solidFill>
                  <a:schemeClr val="bg2">
                    <a:lumMod val="50000"/>
                  </a:schemeClr>
                </a:solidFill>
              </a:rPr>
              <a:t>Most of parents we spoke to were not entitled to parental leave and pay and so they had to take sick leave from work</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Many spoke about feeling “</a:t>
            </a:r>
            <a:r>
              <a:rPr lang="en-GB" sz="1800" b="1" i="1" dirty="0">
                <a:solidFill>
                  <a:schemeClr val="bg2">
                    <a:lumMod val="50000"/>
                  </a:schemeClr>
                </a:solidFill>
              </a:rPr>
              <a:t>huge pressure</a:t>
            </a:r>
            <a:r>
              <a:rPr lang="en-GB" sz="1800" dirty="0">
                <a:solidFill>
                  <a:schemeClr val="bg2">
                    <a:lumMod val="50000"/>
                  </a:schemeClr>
                </a:solidFill>
              </a:rPr>
              <a:t>” to return to work</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Having to visit their GP to extend their sick leave was stressful.</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Differential experience for parents of live born babies. They had time to grieve and an opportunity to decide when to return to work</a:t>
            </a:r>
          </a:p>
          <a:p>
            <a:pPr marL="0" indent="0">
              <a:buNone/>
            </a:pPr>
            <a:endParaRPr lang="en-GB" dirty="0">
              <a:solidFill>
                <a:schemeClr val="bg2">
                  <a:lumMod val="50000"/>
                </a:schemeClr>
              </a:solidFill>
            </a:endParaRPr>
          </a:p>
        </p:txBody>
      </p:sp>
    </p:spTree>
    <p:extLst>
      <p:ext uri="{BB962C8B-B14F-4D97-AF65-F5344CB8AC3E}">
        <p14:creationId xmlns:p14="http://schemas.microsoft.com/office/powerpoint/2010/main" val="4062097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7A75-67DC-624B-8CE4-50869ED366A8}"/>
              </a:ext>
            </a:extLst>
          </p:cNvPr>
          <p:cNvSpPr>
            <a:spLocks noGrp="1"/>
          </p:cNvSpPr>
          <p:nvPr>
            <p:ph type="title"/>
          </p:nvPr>
        </p:nvSpPr>
        <p:spPr>
          <a:xfrm>
            <a:off x="3270324" y="860611"/>
            <a:ext cx="5245025" cy="548295"/>
          </a:xfrm>
        </p:spPr>
        <p:txBody>
          <a:bodyPr>
            <a:normAutofit fontScale="90000"/>
          </a:bodyPr>
          <a:lstStyle/>
          <a:p>
            <a:r>
              <a:rPr lang="en-GB" sz="2000" dirty="0" smtClean="0">
                <a:solidFill>
                  <a:schemeClr val="bg2">
                    <a:lumMod val="50000"/>
                  </a:schemeClr>
                </a:solidFill>
                <a:latin typeface="+mn-lt"/>
              </a:rPr>
              <a:t>“</a:t>
            </a:r>
            <a:r>
              <a:rPr lang="en-GB" sz="2000" i="1" dirty="0" smtClean="0">
                <a:solidFill>
                  <a:schemeClr val="bg2">
                    <a:lumMod val="50000"/>
                  </a:schemeClr>
                </a:solidFill>
                <a:latin typeface="+mn-lt"/>
              </a:rPr>
              <a:t>It was </a:t>
            </a:r>
            <a:r>
              <a:rPr lang="en-GB" sz="2000" i="1" dirty="0">
                <a:solidFill>
                  <a:schemeClr val="bg2">
                    <a:lumMod val="50000"/>
                  </a:schemeClr>
                </a:solidFill>
                <a:latin typeface="+mn-lt"/>
              </a:rPr>
              <a:t>really rubbing salt in the wound</a:t>
            </a:r>
            <a:r>
              <a:rPr lang="en-GB" sz="2000" dirty="0">
                <a:solidFill>
                  <a:schemeClr val="bg2">
                    <a:lumMod val="50000"/>
                  </a:schemeClr>
                </a:solidFill>
                <a:latin typeface="+mn-lt"/>
              </a:rPr>
              <a:t>” </a:t>
            </a:r>
            <a:r>
              <a:rPr lang="en-GB" sz="2000" dirty="0" smtClean="0">
                <a:solidFill>
                  <a:schemeClr val="bg2">
                    <a:lumMod val="50000"/>
                  </a:schemeClr>
                </a:solidFill>
                <a:latin typeface="+mn-lt"/>
              </a:rPr>
              <a:t/>
            </a:r>
            <a:br>
              <a:rPr lang="en-GB" sz="2000" dirty="0" smtClean="0">
                <a:solidFill>
                  <a:schemeClr val="bg2">
                    <a:lumMod val="50000"/>
                  </a:schemeClr>
                </a:solidFill>
                <a:latin typeface="+mn-lt"/>
              </a:rPr>
            </a:br>
            <a:r>
              <a:rPr lang="en-GB" sz="2000" dirty="0" smtClean="0">
                <a:solidFill>
                  <a:schemeClr val="bg2">
                    <a:lumMod val="50000"/>
                  </a:schemeClr>
                </a:solidFill>
                <a:latin typeface="+mn-lt"/>
              </a:rPr>
              <a:t>Sarah spoke about having to </a:t>
            </a:r>
            <a:r>
              <a:rPr lang="en-GB" sz="2000" dirty="0">
                <a:solidFill>
                  <a:schemeClr val="bg2">
                    <a:lumMod val="50000"/>
                  </a:schemeClr>
                </a:solidFill>
                <a:latin typeface="+mn-lt"/>
              </a:rPr>
              <a:t>pay </a:t>
            </a:r>
            <a:r>
              <a:rPr lang="en-GB" sz="2000" dirty="0" smtClean="0">
                <a:solidFill>
                  <a:schemeClr val="bg2">
                    <a:lumMod val="50000"/>
                  </a:schemeClr>
                </a:solidFill>
                <a:latin typeface="+mn-lt"/>
              </a:rPr>
              <a:t>back costs for </a:t>
            </a:r>
            <a:r>
              <a:rPr lang="en-GB" sz="2000" dirty="0">
                <a:solidFill>
                  <a:schemeClr val="bg2">
                    <a:lumMod val="50000"/>
                  </a:schemeClr>
                </a:solidFill>
                <a:latin typeface="+mn-lt"/>
              </a:rPr>
              <a:t>dental treatment that she was no longer exempt from</a:t>
            </a:r>
            <a:r>
              <a:rPr lang="en-GB" sz="3600" dirty="0">
                <a:solidFill>
                  <a:schemeClr val="bg2">
                    <a:lumMod val="50000"/>
                  </a:schemeClr>
                </a:solidFill>
              </a:rPr>
              <a:t/>
            </a:r>
            <a:br>
              <a:rPr lang="en-GB" sz="3600" dirty="0">
                <a:solidFill>
                  <a:schemeClr val="bg2">
                    <a:lumMod val="50000"/>
                  </a:schemeClr>
                </a:solidFill>
              </a:rPr>
            </a:br>
            <a:endParaRPr lang="en-US" dirty="0"/>
          </a:p>
        </p:txBody>
      </p:sp>
      <p:sp>
        <p:nvSpPr>
          <p:cNvPr id="3" name="Content Placeholder 2">
            <a:extLst>
              <a:ext uri="{FF2B5EF4-FFF2-40B4-BE49-F238E27FC236}">
                <a16:creationId xmlns:a16="http://schemas.microsoft.com/office/drawing/2014/main" id="{F3CDECE0-6288-FC41-A85D-F1637D936B02}"/>
              </a:ext>
            </a:extLst>
          </p:cNvPr>
          <p:cNvSpPr>
            <a:spLocks noGrp="1"/>
          </p:cNvSpPr>
          <p:nvPr>
            <p:ph sz="half" idx="1"/>
          </p:nvPr>
        </p:nvSpPr>
        <p:spPr>
          <a:xfrm>
            <a:off x="365760" y="1882588"/>
            <a:ext cx="4109422" cy="2549563"/>
          </a:xfrm>
        </p:spPr>
        <p:txBody>
          <a:bodyPr>
            <a:normAutofit/>
          </a:bodyPr>
          <a:lstStyle/>
          <a:p>
            <a:pPr marL="0" indent="0">
              <a:buNone/>
            </a:pPr>
            <a:r>
              <a:rPr lang="en-GB" sz="1800" i="1" dirty="0">
                <a:solidFill>
                  <a:schemeClr val="bg2">
                    <a:lumMod val="50000"/>
                  </a:schemeClr>
                </a:solidFill>
              </a:rPr>
              <a:t>“So, when we lost, two weeks later I went back to work. Because it is a second trimester loss, again it isn't counted as a stillbirth. You don't get any rights. You don't get any help. So you do have to just go back to work. You're lucky if your company gives you bereavement time.” </a:t>
            </a:r>
            <a:endParaRPr lang="en-GB" sz="1800" i="1" dirty="0" smtClean="0">
              <a:solidFill>
                <a:schemeClr val="bg2">
                  <a:lumMod val="50000"/>
                </a:schemeClr>
              </a:solidFill>
            </a:endParaRPr>
          </a:p>
          <a:p>
            <a:pPr marL="0" indent="0">
              <a:buNone/>
            </a:pPr>
            <a:r>
              <a:rPr lang="en-GB" sz="1800" b="1" i="1" dirty="0" smtClean="0">
                <a:solidFill>
                  <a:schemeClr val="bg2">
                    <a:lumMod val="50000"/>
                  </a:schemeClr>
                </a:solidFill>
              </a:rPr>
              <a:t>Courtney</a:t>
            </a:r>
            <a:endParaRPr lang="en-GB" sz="1800" b="1" i="1" dirty="0">
              <a:solidFill>
                <a:schemeClr val="bg2">
                  <a:lumMod val="50000"/>
                </a:schemeClr>
              </a:solidFill>
            </a:endParaRPr>
          </a:p>
          <a:p>
            <a:endParaRPr lang="en-US" dirty="0"/>
          </a:p>
        </p:txBody>
      </p:sp>
      <p:sp>
        <p:nvSpPr>
          <p:cNvPr id="4" name="Content Placeholder 3">
            <a:extLst>
              <a:ext uri="{FF2B5EF4-FFF2-40B4-BE49-F238E27FC236}">
                <a16:creationId xmlns:a16="http://schemas.microsoft.com/office/drawing/2014/main" id="{1435273B-2563-444A-93BB-52A13B54C122}"/>
              </a:ext>
            </a:extLst>
          </p:cNvPr>
          <p:cNvSpPr>
            <a:spLocks noGrp="1"/>
          </p:cNvSpPr>
          <p:nvPr>
            <p:ph sz="half" idx="2"/>
          </p:nvPr>
        </p:nvSpPr>
        <p:spPr>
          <a:xfrm>
            <a:off x="4617170" y="1882588"/>
            <a:ext cx="4331970" cy="4083753"/>
          </a:xfrm>
        </p:spPr>
        <p:txBody>
          <a:bodyPr>
            <a:normAutofit/>
          </a:bodyPr>
          <a:lstStyle/>
          <a:p>
            <a:pPr marL="0" indent="0">
              <a:buNone/>
            </a:pPr>
            <a:r>
              <a:rPr lang="en-GB" sz="1800" i="1" dirty="0">
                <a:solidFill>
                  <a:schemeClr val="bg2">
                    <a:lumMod val="50000"/>
                  </a:schemeClr>
                </a:solidFill>
              </a:rPr>
              <a:t>“He was born alive, so…  he's given me this time off, as well to recover. So he has been kind to Mummy. And I think it's not fair. Because if he had been born dead, I wouldn't have had maternity leave. And it would have been a matter of three hours. Because he was born at quarter to ten</a:t>
            </a:r>
            <a:r>
              <a:rPr lang="en-GB" sz="1800" b="1" i="1" dirty="0">
                <a:solidFill>
                  <a:schemeClr val="bg2">
                    <a:lumMod val="50000"/>
                  </a:schemeClr>
                </a:solidFill>
              </a:rPr>
              <a:t>.” </a:t>
            </a:r>
            <a:endParaRPr lang="en-GB" sz="1800" b="1" i="1" dirty="0" smtClean="0">
              <a:solidFill>
                <a:schemeClr val="bg2">
                  <a:lumMod val="50000"/>
                </a:schemeClr>
              </a:solidFill>
            </a:endParaRPr>
          </a:p>
          <a:p>
            <a:pPr marL="0" indent="0">
              <a:buNone/>
            </a:pPr>
            <a:r>
              <a:rPr lang="en-GB" sz="1800" b="1" i="1" dirty="0" smtClean="0">
                <a:solidFill>
                  <a:schemeClr val="bg2">
                    <a:lumMod val="50000"/>
                  </a:schemeClr>
                </a:solidFill>
              </a:rPr>
              <a:t>Asun</a:t>
            </a:r>
            <a:endParaRPr lang="en-GB" sz="1800" b="1" i="1" dirty="0">
              <a:solidFill>
                <a:schemeClr val="bg2">
                  <a:lumMod val="50000"/>
                </a:schemeClr>
              </a:solidFill>
            </a:endParaRPr>
          </a:p>
          <a:p>
            <a:endParaRPr lang="en-US" dirty="0"/>
          </a:p>
        </p:txBody>
      </p:sp>
      <p:pic>
        <p:nvPicPr>
          <p:cNvPr id="5" name="Picture 4">
            <a:extLst>
              <a:ext uri="{FF2B5EF4-FFF2-40B4-BE49-F238E27FC236}">
                <a16:creationId xmlns:a16="http://schemas.microsoft.com/office/drawing/2014/main" id="{A9CA0DDD-0983-8042-9013-408A8B971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394" y="3842422"/>
            <a:ext cx="1164867" cy="1706118"/>
          </a:xfrm>
          <a:prstGeom prst="rect">
            <a:avLst/>
          </a:prstGeom>
        </p:spPr>
      </p:pic>
      <p:pic>
        <p:nvPicPr>
          <p:cNvPr id="7" name="Picture 6"/>
          <p:cNvPicPr>
            <a:picLocks noChangeAspect="1"/>
          </p:cNvPicPr>
          <p:nvPr/>
        </p:nvPicPr>
        <p:blipFill>
          <a:blip r:embed="rId3"/>
          <a:stretch>
            <a:fillRect/>
          </a:stretch>
        </p:blipFill>
        <p:spPr>
          <a:xfrm>
            <a:off x="796066" y="304272"/>
            <a:ext cx="2342432" cy="1392728"/>
          </a:xfrm>
          <a:prstGeom prst="rect">
            <a:avLst/>
          </a:prstGeom>
        </p:spPr>
      </p:pic>
      <p:pic>
        <p:nvPicPr>
          <p:cNvPr id="8" name="Picture 7">
            <a:extLst>
              <a:ext uri="{FF2B5EF4-FFF2-40B4-BE49-F238E27FC236}">
                <a16:creationId xmlns:a16="http://schemas.microsoft.com/office/drawing/2014/main" id="{95946098-F330-5349-BEB0-F4478A8A61A6}"/>
              </a:ext>
            </a:extLst>
          </p:cNvPr>
          <p:cNvPicPr>
            <a:picLocks noChangeAspect="1"/>
          </p:cNvPicPr>
          <p:nvPr/>
        </p:nvPicPr>
        <p:blipFill rotWithShape="1">
          <a:blip r:embed="rId4">
            <a:extLst>
              <a:ext uri="{28A0092B-C50C-407E-A947-70E740481C1C}">
                <a14:useLocalDpi xmlns:a14="http://schemas.microsoft.com/office/drawing/2010/main" val="0"/>
              </a:ext>
            </a:extLst>
          </a:blip>
          <a:srcRect l="19523" r="19044" b="3309"/>
          <a:stretch/>
        </p:blipFill>
        <p:spPr>
          <a:xfrm>
            <a:off x="1821206" y="3842422"/>
            <a:ext cx="1340518" cy="1635163"/>
          </a:xfrm>
          <a:prstGeom prst="rect">
            <a:avLst/>
          </a:prstGeom>
        </p:spPr>
      </p:pic>
    </p:spTree>
    <p:extLst>
      <p:ext uri="{BB962C8B-B14F-4D97-AF65-F5344CB8AC3E}">
        <p14:creationId xmlns:p14="http://schemas.microsoft.com/office/powerpoint/2010/main" val="2477040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Improving recognition</a:t>
            </a:r>
            <a:endParaRPr lang="en-GB" dirty="0">
              <a:latin typeface="+mn-lt"/>
            </a:endParaRPr>
          </a:p>
        </p:txBody>
      </p:sp>
      <p:sp>
        <p:nvSpPr>
          <p:cNvPr id="3" name="Content Placeholder 2"/>
          <p:cNvSpPr>
            <a:spLocks noGrp="1"/>
          </p:cNvSpPr>
          <p:nvPr>
            <p:ph idx="1"/>
          </p:nvPr>
        </p:nvSpPr>
        <p:spPr>
          <a:xfrm>
            <a:off x="628650" y="1521354"/>
            <a:ext cx="5638926" cy="3589597"/>
          </a:xfrm>
        </p:spPr>
        <p:txBody>
          <a:bodyPr>
            <a:normAutofit fontScale="92500" lnSpcReduction="10000"/>
          </a:bodyPr>
          <a:lstStyle/>
          <a:p>
            <a:r>
              <a:rPr lang="en-GB" sz="1800" dirty="0">
                <a:solidFill>
                  <a:schemeClr val="bg2">
                    <a:lumMod val="50000"/>
                  </a:schemeClr>
                </a:solidFill>
              </a:rPr>
              <a:t>Improving awareness of parents’ perspectives and experiences</a:t>
            </a:r>
          </a:p>
          <a:p>
            <a:pPr marL="0" indent="0">
              <a:buNone/>
            </a:pPr>
            <a:endParaRPr lang="en-GB" sz="1800" dirty="0">
              <a:solidFill>
                <a:schemeClr val="bg2">
                  <a:lumMod val="50000"/>
                </a:schemeClr>
              </a:solidFill>
            </a:endParaRPr>
          </a:p>
          <a:p>
            <a:r>
              <a:rPr lang="en-GB" sz="1800" dirty="0">
                <a:solidFill>
                  <a:schemeClr val="bg2">
                    <a:lumMod val="50000"/>
                  </a:schemeClr>
                </a:solidFill>
              </a:rPr>
              <a:t>Terminology and recognition impact on</a:t>
            </a:r>
          </a:p>
          <a:p>
            <a:pPr lvl="1"/>
            <a:r>
              <a:rPr lang="en-GB" dirty="0">
                <a:solidFill>
                  <a:schemeClr val="bg2">
                    <a:lumMod val="50000"/>
                  </a:schemeClr>
                </a:solidFill>
              </a:rPr>
              <a:t>Experiences of giving birth</a:t>
            </a:r>
          </a:p>
          <a:p>
            <a:pPr lvl="1"/>
            <a:r>
              <a:rPr lang="en-GB" dirty="0">
                <a:solidFill>
                  <a:schemeClr val="bg2">
                    <a:lumMod val="50000"/>
                  </a:schemeClr>
                </a:solidFill>
              </a:rPr>
              <a:t>Expectations of seeing the baby and spending time with them</a:t>
            </a:r>
          </a:p>
          <a:p>
            <a:pPr lvl="1"/>
            <a:r>
              <a:rPr lang="en-GB" dirty="0">
                <a:solidFill>
                  <a:schemeClr val="bg2">
                    <a:lumMod val="50000"/>
                  </a:schemeClr>
                </a:solidFill>
              </a:rPr>
              <a:t>Reactions and support of friends and family</a:t>
            </a:r>
          </a:p>
          <a:p>
            <a:pPr lvl="1"/>
            <a:r>
              <a:rPr lang="en-GB" dirty="0">
                <a:solidFill>
                  <a:schemeClr val="bg2">
                    <a:lumMod val="50000"/>
                  </a:schemeClr>
                </a:solidFill>
              </a:rPr>
              <a:t>Validation of life and parenthood</a:t>
            </a:r>
          </a:p>
          <a:p>
            <a:pPr marL="342900" lvl="1" indent="0">
              <a:buNone/>
            </a:pPr>
            <a:endParaRPr lang="en-GB" dirty="0">
              <a:solidFill>
                <a:schemeClr val="bg2">
                  <a:lumMod val="50000"/>
                </a:schemeClr>
              </a:solidFill>
            </a:endParaRPr>
          </a:p>
          <a:p>
            <a:r>
              <a:rPr lang="en-GB" sz="1800" dirty="0">
                <a:solidFill>
                  <a:schemeClr val="bg2">
                    <a:lumMod val="50000"/>
                  </a:schemeClr>
                </a:solidFill>
              </a:rPr>
              <a:t>Registration differences</a:t>
            </a:r>
          </a:p>
          <a:p>
            <a:pPr lvl="1"/>
            <a:r>
              <a:rPr lang="en-GB" dirty="0">
                <a:solidFill>
                  <a:schemeClr val="bg2">
                    <a:lumMod val="50000"/>
                  </a:schemeClr>
                </a:solidFill>
              </a:rPr>
              <a:t>Lead to inappropriate terminology</a:t>
            </a:r>
          </a:p>
          <a:p>
            <a:pPr lvl="1"/>
            <a:r>
              <a:rPr lang="en-GB" dirty="0">
                <a:solidFill>
                  <a:schemeClr val="bg2">
                    <a:lumMod val="50000"/>
                  </a:schemeClr>
                </a:solidFill>
              </a:rPr>
              <a:t>Introduce inequalities around parental leave and pay</a:t>
            </a:r>
          </a:p>
        </p:txBody>
      </p:sp>
      <p:pic>
        <p:nvPicPr>
          <p:cNvPr id="4" name="Picture 3"/>
          <p:cNvPicPr>
            <a:picLocks noChangeAspect="1"/>
          </p:cNvPicPr>
          <p:nvPr/>
        </p:nvPicPr>
        <p:blipFill>
          <a:blip r:embed="rId2"/>
          <a:stretch>
            <a:fillRect/>
          </a:stretch>
        </p:blipFill>
        <p:spPr>
          <a:xfrm>
            <a:off x="6186829" y="1751468"/>
            <a:ext cx="2729184" cy="2753920"/>
          </a:xfrm>
          <a:prstGeom prst="rect">
            <a:avLst/>
          </a:prstGeom>
        </p:spPr>
      </p:pic>
    </p:spTree>
    <p:extLst>
      <p:ext uri="{BB962C8B-B14F-4D97-AF65-F5344CB8AC3E}">
        <p14:creationId xmlns:p14="http://schemas.microsoft.com/office/powerpoint/2010/main" val="1662333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35303"/>
            <a:ext cx="7516045" cy="929832"/>
          </a:xfrm>
        </p:spPr>
        <p:txBody>
          <a:bodyPr>
            <a:normAutofit/>
          </a:bodyPr>
          <a:lstStyle/>
          <a:p>
            <a:r>
              <a:rPr lang="en-US" sz="4800" dirty="0" smtClean="0">
                <a:solidFill>
                  <a:schemeClr val="bg2">
                    <a:lumMod val="50000"/>
                  </a:schemeClr>
                </a:solidFill>
                <a:latin typeface="+mn-lt"/>
              </a:rPr>
              <a:t>Panel discussion</a:t>
            </a:r>
            <a:endParaRPr lang="en-GB" dirty="0">
              <a:solidFill>
                <a:schemeClr val="bg2">
                  <a:lumMod val="50000"/>
                </a:schemeClr>
              </a:solidFill>
              <a:latin typeface="+mn-lt"/>
            </a:endParaRPr>
          </a:p>
        </p:txBody>
      </p:sp>
    </p:spTree>
    <p:extLst>
      <p:ext uri="{BB962C8B-B14F-4D97-AF65-F5344CB8AC3E}">
        <p14:creationId xmlns:p14="http://schemas.microsoft.com/office/powerpoint/2010/main" val="4110668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35302"/>
            <a:ext cx="7661237" cy="3970185"/>
          </a:xfrm>
        </p:spPr>
        <p:txBody>
          <a:bodyPr>
            <a:normAutofit fontScale="90000"/>
          </a:bodyPr>
          <a:lstStyle/>
          <a:p>
            <a:r>
              <a:rPr lang="en-US" sz="4800" dirty="0" smtClean="0">
                <a:solidFill>
                  <a:schemeClr val="bg2">
                    <a:lumMod val="50000"/>
                  </a:schemeClr>
                </a:solidFill>
                <a:latin typeface="+mn-lt"/>
              </a:rPr>
              <a:t>Reducing the effects </a:t>
            </a:r>
            <a:r>
              <a:rPr lang="en-US" sz="4800" dirty="0">
                <a:solidFill>
                  <a:schemeClr val="bg2">
                    <a:lumMod val="50000"/>
                  </a:schemeClr>
                </a:solidFill>
                <a:latin typeface="+mn-lt"/>
              </a:rPr>
              <a:t>of </a:t>
            </a:r>
            <a:r>
              <a:rPr lang="en-US" sz="4800" dirty="0" smtClean="0">
                <a:solidFill>
                  <a:schemeClr val="bg2">
                    <a:lumMod val="50000"/>
                  </a:schemeClr>
                </a:solidFill>
                <a:latin typeface="+mn-lt"/>
              </a:rPr>
              <a:t>variation in reporting </a:t>
            </a:r>
            <a:r>
              <a:rPr lang="en-US" sz="4800" dirty="0">
                <a:solidFill>
                  <a:schemeClr val="bg2">
                    <a:lumMod val="50000"/>
                  </a:schemeClr>
                </a:solidFill>
                <a:latin typeface="+mn-lt"/>
              </a:rPr>
              <a:t>baby loss </a:t>
            </a:r>
            <a:r>
              <a:rPr lang="en-US" sz="4800" dirty="0" smtClean="0">
                <a:solidFill>
                  <a:schemeClr val="bg2">
                    <a:lumMod val="50000"/>
                  </a:schemeClr>
                </a:solidFill>
                <a:latin typeface="+mn-lt"/>
              </a:rPr>
              <a:t>on </a:t>
            </a:r>
            <a:r>
              <a:rPr lang="en-US" sz="4800" dirty="0">
                <a:solidFill>
                  <a:schemeClr val="bg2">
                    <a:lumMod val="50000"/>
                  </a:schemeClr>
                </a:solidFill>
                <a:latin typeface="+mn-lt"/>
              </a:rPr>
              <a:t>mothers, fathers, their families, health services, society, and governments</a:t>
            </a:r>
            <a:r>
              <a:rPr lang="en-US" sz="4400" dirty="0"/>
              <a:t/>
            </a:r>
            <a:br>
              <a:rPr lang="en-US" sz="4400" dirty="0"/>
            </a:br>
            <a:endParaRPr lang="en-GB" dirty="0">
              <a:solidFill>
                <a:schemeClr val="bg2">
                  <a:lumMod val="50000"/>
                </a:schemeClr>
              </a:solidFill>
              <a:latin typeface="+mn-lt"/>
            </a:endParaRPr>
          </a:p>
        </p:txBody>
      </p:sp>
    </p:spTree>
    <p:extLst>
      <p:ext uri="{BB962C8B-B14F-4D97-AF65-F5344CB8AC3E}">
        <p14:creationId xmlns:p14="http://schemas.microsoft.com/office/powerpoint/2010/main" val="1580363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Improving parents’ experiences</a:t>
            </a:r>
          </a:p>
        </p:txBody>
      </p:sp>
      <p:sp>
        <p:nvSpPr>
          <p:cNvPr id="3" name="Content Placeholder 2"/>
          <p:cNvSpPr>
            <a:spLocks noGrp="1"/>
          </p:cNvSpPr>
          <p:nvPr>
            <p:ph idx="1"/>
          </p:nvPr>
        </p:nvSpPr>
        <p:spPr>
          <a:xfrm>
            <a:off x="628651" y="1521354"/>
            <a:ext cx="5899318" cy="3541151"/>
          </a:xfrm>
        </p:spPr>
        <p:txBody>
          <a:bodyPr>
            <a:normAutofit fontScale="92500" lnSpcReduction="20000"/>
          </a:bodyPr>
          <a:lstStyle/>
          <a:p>
            <a:r>
              <a:rPr lang="en-GB" dirty="0" smtClean="0">
                <a:solidFill>
                  <a:schemeClr val="bg2">
                    <a:lumMod val="50000"/>
                  </a:schemeClr>
                </a:solidFill>
              </a:rPr>
              <a:t>From </a:t>
            </a:r>
            <a:r>
              <a:rPr lang="en-GB" dirty="0">
                <a:solidFill>
                  <a:schemeClr val="bg2">
                    <a:lumMod val="50000"/>
                  </a:schemeClr>
                </a:solidFill>
              </a:rPr>
              <a:t>a parents’ perspective we hope the </a:t>
            </a:r>
            <a:r>
              <a:rPr lang="en-GB" dirty="0" err="1">
                <a:solidFill>
                  <a:schemeClr val="bg2">
                    <a:lumMod val="50000"/>
                  </a:schemeClr>
                </a:solidFill>
              </a:rPr>
              <a:t>Healthtalk</a:t>
            </a:r>
            <a:r>
              <a:rPr lang="en-GB" dirty="0">
                <a:solidFill>
                  <a:schemeClr val="bg2">
                    <a:lumMod val="50000"/>
                  </a:schemeClr>
                </a:solidFill>
              </a:rPr>
              <a:t> resource will:</a:t>
            </a:r>
          </a:p>
          <a:p>
            <a:pPr lvl="1"/>
            <a:r>
              <a:rPr lang="en-GB" dirty="0">
                <a:solidFill>
                  <a:schemeClr val="bg2">
                    <a:lumMod val="50000"/>
                  </a:schemeClr>
                </a:solidFill>
              </a:rPr>
              <a:t>Offer comfort and emotional support for parents who have experienced loss</a:t>
            </a:r>
          </a:p>
          <a:p>
            <a:pPr lvl="1"/>
            <a:r>
              <a:rPr lang="en-GB" dirty="0">
                <a:solidFill>
                  <a:schemeClr val="bg2">
                    <a:lumMod val="50000"/>
                  </a:schemeClr>
                </a:solidFill>
              </a:rPr>
              <a:t>Also provide practical information for those experiencing loss in the future</a:t>
            </a:r>
          </a:p>
          <a:p>
            <a:pPr lvl="1"/>
            <a:r>
              <a:rPr lang="en-GB" dirty="0">
                <a:solidFill>
                  <a:schemeClr val="bg2">
                    <a:lumMod val="50000"/>
                  </a:schemeClr>
                </a:solidFill>
              </a:rPr>
              <a:t>Offer help to friends and family who are supporting parents</a:t>
            </a:r>
          </a:p>
          <a:p>
            <a:endParaRPr lang="en-GB" dirty="0">
              <a:solidFill>
                <a:schemeClr val="bg2">
                  <a:lumMod val="50000"/>
                </a:schemeClr>
              </a:solidFill>
            </a:endParaRPr>
          </a:p>
          <a:p>
            <a:r>
              <a:rPr lang="en-GB" dirty="0">
                <a:solidFill>
                  <a:schemeClr val="bg2">
                    <a:lumMod val="50000"/>
                  </a:schemeClr>
                </a:solidFill>
              </a:rPr>
              <a:t>Combined with </a:t>
            </a:r>
            <a:r>
              <a:rPr lang="en-GB" dirty="0" smtClean="0">
                <a:solidFill>
                  <a:schemeClr val="bg2">
                    <a:lumMod val="50000"/>
                  </a:schemeClr>
                </a:solidFill>
              </a:rPr>
              <a:t>many other </a:t>
            </a:r>
            <a:r>
              <a:rPr lang="en-GB" dirty="0">
                <a:solidFill>
                  <a:schemeClr val="bg2">
                    <a:lumMod val="50000"/>
                  </a:schemeClr>
                </a:solidFill>
              </a:rPr>
              <a:t>initiatives to improve care </a:t>
            </a:r>
            <a:r>
              <a:rPr lang="en-GB" dirty="0" smtClean="0">
                <a:solidFill>
                  <a:schemeClr val="bg2">
                    <a:lumMod val="50000"/>
                  </a:schemeClr>
                </a:solidFill>
              </a:rPr>
              <a:t>such as</a:t>
            </a:r>
            <a:endParaRPr lang="en-GB" dirty="0">
              <a:solidFill>
                <a:schemeClr val="bg2">
                  <a:lumMod val="50000"/>
                </a:schemeClr>
              </a:solidFill>
            </a:endParaRPr>
          </a:p>
          <a:p>
            <a:pPr lvl="1"/>
            <a:r>
              <a:rPr lang="en-GB" dirty="0">
                <a:solidFill>
                  <a:schemeClr val="bg2">
                    <a:lumMod val="50000"/>
                  </a:schemeClr>
                </a:solidFill>
              </a:rPr>
              <a:t>Department of Health and Social Care Pregnancy Loss Review</a:t>
            </a:r>
          </a:p>
          <a:p>
            <a:pPr lvl="1"/>
            <a:r>
              <a:rPr lang="en-GB" dirty="0">
                <a:solidFill>
                  <a:schemeClr val="bg2">
                    <a:lumMod val="50000"/>
                  </a:schemeClr>
                </a:solidFill>
              </a:rPr>
              <a:t>Sands “Finding the Words” campaign</a:t>
            </a:r>
          </a:p>
          <a:p>
            <a:pPr lvl="1"/>
            <a:r>
              <a:rPr lang="en-GB" dirty="0">
                <a:solidFill>
                  <a:schemeClr val="bg2">
                    <a:lumMod val="50000"/>
                  </a:schemeClr>
                </a:solidFill>
              </a:rPr>
              <a:t>Bereavement Care Pathway</a:t>
            </a:r>
          </a:p>
          <a:p>
            <a:endParaRPr lang="en-GB" dirty="0">
              <a:solidFill>
                <a:schemeClr val="bg2">
                  <a:lumMod val="50000"/>
                </a:schemeClr>
              </a:solidFill>
            </a:endParaRPr>
          </a:p>
          <a:p>
            <a:pPr marL="0" indent="0">
              <a:buNone/>
            </a:pPr>
            <a:endParaRPr lang="en-GB" dirty="0">
              <a:solidFill>
                <a:schemeClr val="bg2">
                  <a:lumMod val="50000"/>
                </a:schemeClr>
              </a:solidFill>
            </a:endParaRPr>
          </a:p>
        </p:txBody>
      </p:sp>
      <p:pic>
        <p:nvPicPr>
          <p:cNvPr id="4" name="Picture 3"/>
          <p:cNvPicPr>
            <a:picLocks noChangeAspect="1"/>
          </p:cNvPicPr>
          <p:nvPr/>
        </p:nvPicPr>
        <p:blipFill>
          <a:blip r:embed="rId2"/>
          <a:stretch>
            <a:fillRect/>
          </a:stretch>
        </p:blipFill>
        <p:spPr>
          <a:xfrm>
            <a:off x="6703581" y="1521355"/>
            <a:ext cx="2046421" cy="2064969"/>
          </a:xfrm>
          <a:prstGeom prst="rect">
            <a:avLst/>
          </a:prstGeom>
        </p:spPr>
      </p:pic>
    </p:spTree>
    <p:extLst>
      <p:ext uri="{BB962C8B-B14F-4D97-AF65-F5344CB8AC3E}">
        <p14:creationId xmlns:p14="http://schemas.microsoft.com/office/powerpoint/2010/main" val="1456433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Reducing variation in clinical practice</a:t>
            </a:r>
            <a:endParaRPr lang="en-GB" dirty="0">
              <a:latin typeface="+mn-lt"/>
            </a:endParaRPr>
          </a:p>
        </p:txBody>
      </p:sp>
      <p:sp>
        <p:nvSpPr>
          <p:cNvPr id="3" name="Content Placeholder 2"/>
          <p:cNvSpPr>
            <a:spLocks noGrp="1"/>
          </p:cNvSpPr>
          <p:nvPr>
            <p:ph idx="1"/>
          </p:nvPr>
        </p:nvSpPr>
        <p:spPr/>
        <p:txBody>
          <a:bodyPr>
            <a:normAutofit/>
          </a:bodyPr>
          <a:lstStyle/>
          <a:p>
            <a:r>
              <a:rPr lang="en-GB" dirty="0">
                <a:solidFill>
                  <a:schemeClr val="bg2">
                    <a:lumMod val="50000"/>
                  </a:schemeClr>
                </a:solidFill>
              </a:rPr>
              <a:t>Improve awareness of parents’ perspectives and experiences</a:t>
            </a:r>
          </a:p>
          <a:p>
            <a:pPr lvl="1"/>
            <a:r>
              <a:rPr lang="en-GB" dirty="0" smtClean="0">
                <a:solidFill>
                  <a:schemeClr val="bg2">
                    <a:lumMod val="50000"/>
                  </a:schemeClr>
                </a:solidFill>
              </a:rPr>
              <a:t>Use </a:t>
            </a:r>
            <a:r>
              <a:rPr lang="en-GB" dirty="0">
                <a:solidFill>
                  <a:schemeClr val="bg2">
                    <a:lumMod val="50000"/>
                  </a:schemeClr>
                </a:solidFill>
              </a:rPr>
              <a:t>the parents’ experiences as a training tool to highlight good practice and improve </a:t>
            </a:r>
            <a:r>
              <a:rPr lang="en-GB" dirty="0" smtClean="0">
                <a:solidFill>
                  <a:schemeClr val="bg2">
                    <a:lumMod val="50000"/>
                  </a:schemeClr>
                </a:solidFill>
              </a:rPr>
              <a:t>care</a:t>
            </a:r>
          </a:p>
          <a:p>
            <a:pPr lvl="1"/>
            <a:r>
              <a:rPr lang="en-GB" dirty="0">
                <a:solidFill>
                  <a:schemeClr val="bg2">
                    <a:lumMod val="50000"/>
                  </a:schemeClr>
                </a:solidFill>
              </a:rPr>
              <a:t>Building on the </a:t>
            </a:r>
            <a:r>
              <a:rPr lang="en-GB" dirty="0" err="1">
                <a:solidFill>
                  <a:schemeClr val="bg2">
                    <a:lumMod val="50000"/>
                  </a:schemeClr>
                </a:solidFill>
              </a:rPr>
              <a:t>Healthtalk</a:t>
            </a:r>
            <a:r>
              <a:rPr lang="en-GB" dirty="0">
                <a:solidFill>
                  <a:schemeClr val="bg2">
                    <a:lumMod val="50000"/>
                  </a:schemeClr>
                </a:solidFill>
              </a:rPr>
              <a:t> resource, we will be developing a MDT training tool using parents’ experiences that can be delivered </a:t>
            </a:r>
            <a:r>
              <a:rPr lang="en-GB" dirty="0" smtClean="0">
                <a:solidFill>
                  <a:schemeClr val="bg2">
                    <a:lumMod val="50000"/>
                  </a:schemeClr>
                </a:solidFill>
              </a:rPr>
              <a:t>locally</a:t>
            </a:r>
            <a:endParaRPr lang="en-GB" dirty="0">
              <a:solidFill>
                <a:schemeClr val="bg2">
                  <a:lumMod val="50000"/>
                </a:schemeClr>
              </a:solidFill>
            </a:endParaRPr>
          </a:p>
          <a:p>
            <a:pPr marL="342900" lvl="1" indent="0">
              <a:buNone/>
            </a:pPr>
            <a:endParaRPr lang="en-GB" dirty="0">
              <a:solidFill>
                <a:schemeClr val="bg2">
                  <a:lumMod val="50000"/>
                </a:schemeClr>
              </a:solidFill>
            </a:endParaRPr>
          </a:p>
          <a:p>
            <a:r>
              <a:rPr lang="en-GB" dirty="0">
                <a:solidFill>
                  <a:schemeClr val="bg2">
                    <a:lumMod val="50000"/>
                  </a:schemeClr>
                </a:solidFill>
              </a:rPr>
              <a:t>Increase access to information</a:t>
            </a:r>
          </a:p>
          <a:p>
            <a:pPr lvl="1"/>
            <a:r>
              <a:rPr lang="en-GB" dirty="0">
                <a:solidFill>
                  <a:schemeClr val="bg2">
                    <a:lumMod val="50000"/>
                  </a:schemeClr>
                </a:solidFill>
              </a:rPr>
              <a:t>Recommend the site to parents experiencing loss and their friends and family</a:t>
            </a:r>
          </a:p>
          <a:p>
            <a:endParaRPr lang="en-GB" dirty="0">
              <a:solidFill>
                <a:schemeClr val="bg2">
                  <a:lumMod val="50000"/>
                </a:schemeClr>
              </a:solidFill>
            </a:endParaRPr>
          </a:p>
          <a:p>
            <a:r>
              <a:rPr lang="en-GB" dirty="0">
                <a:solidFill>
                  <a:schemeClr val="bg2">
                    <a:lumMod val="50000"/>
                  </a:schemeClr>
                </a:solidFill>
              </a:rPr>
              <a:t>Reduce variation in the registration of babies before 24 weeks</a:t>
            </a:r>
          </a:p>
          <a:p>
            <a:pPr lvl="1"/>
            <a:r>
              <a:rPr lang="en-GB" dirty="0">
                <a:solidFill>
                  <a:schemeClr val="bg2">
                    <a:lumMod val="50000"/>
                  </a:schemeClr>
                </a:solidFill>
              </a:rPr>
              <a:t>Improving consistency in determining </a:t>
            </a:r>
            <a:r>
              <a:rPr lang="en-GB" dirty="0" smtClean="0">
                <a:solidFill>
                  <a:schemeClr val="bg2">
                    <a:lumMod val="50000"/>
                  </a:schemeClr>
                </a:solidFill>
              </a:rPr>
              <a:t>live </a:t>
            </a:r>
            <a:r>
              <a:rPr lang="en-GB" dirty="0">
                <a:solidFill>
                  <a:schemeClr val="bg2">
                    <a:lumMod val="50000"/>
                  </a:schemeClr>
                </a:solidFill>
              </a:rPr>
              <a:t>birth</a:t>
            </a:r>
          </a:p>
          <a:p>
            <a:endParaRPr lang="en-GB" dirty="0"/>
          </a:p>
        </p:txBody>
      </p:sp>
    </p:spTree>
    <p:extLst>
      <p:ext uri="{BB962C8B-B14F-4D97-AF65-F5344CB8AC3E}">
        <p14:creationId xmlns:p14="http://schemas.microsoft.com/office/powerpoint/2010/main" val="139102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Definition of live birth </a:t>
            </a:r>
          </a:p>
        </p:txBody>
      </p:sp>
      <p:sp>
        <p:nvSpPr>
          <p:cNvPr id="3" name="Content Placeholder 2"/>
          <p:cNvSpPr>
            <a:spLocks noGrp="1"/>
          </p:cNvSpPr>
          <p:nvPr>
            <p:ph idx="1"/>
          </p:nvPr>
        </p:nvSpPr>
        <p:spPr>
          <a:xfrm>
            <a:off x="658928" y="2373807"/>
            <a:ext cx="7740230" cy="3628439"/>
          </a:xfrm>
        </p:spPr>
        <p:txBody>
          <a:bodyPr>
            <a:normAutofit/>
          </a:bodyPr>
          <a:lstStyle/>
          <a:p>
            <a:pPr marL="0" indent="0">
              <a:buNone/>
            </a:pPr>
            <a:r>
              <a:rPr lang="en-GB" dirty="0" smtClean="0">
                <a:solidFill>
                  <a:schemeClr val="bg2">
                    <a:lumMod val="50000"/>
                  </a:schemeClr>
                </a:solidFill>
              </a:rPr>
              <a:t>A </a:t>
            </a:r>
            <a:r>
              <a:rPr lang="en-GB" dirty="0">
                <a:solidFill>
                  <a:schemeClr val="bg2">
                    <a:lumMod val="50000"/>
                  </a:schemeClr>
                </a:solidFill>
              </a:rPr>
              <a:t>live birth is the complete expulsion or extraction from its mother of a product of conception, irrespective of the duration of pregnancy, which, after such separation, </a:t>
            </a:r>
            <a:r>
              <a:rPr lang="en-GB" b="1" dirty="0">
                <a:solidFill>
                  <a:schemeClr val="bg2">
                    <a:lumMod val="50000"/>
                  </a:schemeClr>
                </a:solidFill>
              </a:rPr>
              <a:t>breathes</a:t>
            </a:r>
            <a:r>
              <a:rPr lang="en-GB" dirty="0">
                <a:solidFill>
                  <a:schemeClr val="bg2">
                    <a:lumMod val="50000"/>
                  </a:schemeClr>
                </a:solidFill>
              </a:rPr>
              <a:t> or shows any other evidence of life, such as </a:t>
            </a:r>
            <a:r>
              <a:rPr lang="en-GB" b="1" dirty="0">
                <a:solidFill>
                  <a:schemeClr val="bg2">
                    <a:lumMod val="50000"/>
                  </a:schemeClr>
                </a:solidFill>
              </a:rPr>
              <a:t>beating of the heart</a:t>
            </a:r>
            <a:r>
              <a:rPr lang="en-GB" dirty="0">
                <a:solidFill>
                  <a:schemeClr val="bg2">
                    <a:lumMod val="50000"/>
                  </a:schemeClr>
                </a:solidFill>
              </a:rPr>
              <a:t>, </a:t>
            </a:r>
            <a:r>
              <a:rPr lang="en-GB" b="1" dirty="0">
                <a:solidFill>
                  <a:schemeClr val="bg2">
                    <a:lumMod val="50000"/>
                  </a:schemeClr>
                </a:solidFill>
              </a:rPr>
              <a:t>pulsation of the umbilical cord, or any definite movement of voluntary muscles</a:t>
            </a:r>
            <a:r>
              <a:rPr lang="en-GB" dirty="0">
                <a:solidFill>
                  <a:schemeClr val="bg2">
                    <a:lumMod val="50000"/>
                  </a:schemeClr>
                </a:solidFill>
              </a:rPr>
              <a:t>, whether or not the umbilical cord has been cut or the placenta is attached.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928" y="1217179"/>
            <a:ext cx="2907590" cy="900511"/>
          </a:xfrm>
          <a:prstGeom prst="rect">
            <a:avLst/>
          </a:prstGeom>
        </p:spPr>
      </p:pic>
    </p:spTree>
    <p:extLst>
      <p:ext uri="{BB962C8B-B14F-4D97-AF65-F5344CB8AC3E}">
        <p14:creationId xmlns:p14="http://schemas.microsoft.com/office/powerpoint/2010/main" val="1853081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50000"/>
                  </a:schemeClr>
                </a:solidFill>
                <a:latin typeface="+mn-lt"/>
              </a:rPr>
              <a:t>Interpreting signs </a:t>
            </a:r>
            <a:r>
              <a:rPr lang="en-GB" dirty="0">
                <a:solidFill>
                  <a:schemeClr val="bg2">
                    <a:lumMod val="50000"/>
                  </a:schemeClr>
                </a:solidFill>
                <a:latin typeface="+mn-lt"/>
              </a:rPr>
              <a:t>of </a:t>
            </a:r>
            <a:r>
              <a:rPr lang="en-GB" dirty="0" smtClean="0">
                <a:solidFill>
                  <a:schemeClr val="bg2">
                    <a:lumMod val="50000"/>
                  </a:schemeClr>
                </a:solidFill>
                <a:latin typeface="+mn-lt"/>
              </a:rPr>
              <a:t>life</a:t>
            </a:r>
            <a:endParaRPr lang="en-GB" dirty="0">
              <a:solidFill>
                <a:schemeClr val="bg2">
                  <a:lumMod val="50000"/>
                </a:schemeClr>
              </a:solidFill>
              <a:latin typeface="+mn-lt"/>
            </a:endParaRPr>
          </a:p>
        </p:txBody>
      </p:sp>
      <p:sp>
        <p:nvSpPr>
          <p:cNvPr id="3" name="Content Placeholder 2"/>
          <p:cNvSpPr>
            <a:spLocks noGrp="1"/>
          </p:cNvSpPr>
          <p:nvPr>
            <p:ph idx="1"/>
          </p:nvPr>
        </p:nvSpPr>
        <p:spPr>
          <a:xfrm>
            <a:off x="628650" y="1521355"/>
            <a:ext cx="5881151" cy="3607764"/>
          </a:xfrm>
        </p:spPr>
        <p:txBody>
          <a:bodyPr>
            <a:normAutofit fontScale="77500" lnSpcReduction="20000"/>
          </a:bodyPr>
          <a:lstStyle/>
          <a:p>
            <a:pPr marL="0" indent="0">
              <a:buNone/>
            </a:pPr>
            <a:r>
              <a:rPr lang="en-GB" sz="2400" dirty="0">
                <a:solidFill>
                  <a:schemeClr val="bg2">
                    <a:lumMod val="50000"/>
                  </a:schemeClr>
                </a:solidFill>
              </a:rPr>
              <a:t>Guidelines exist for intervention following live </a:t>
            </a:r>
            <a:r>
              <a:rPr lang="en-GB" sz="2400" dirty="0" smtClean="0">
                <a:solidFill>
                  <a:schemeClr val="bg2">
                    <a:lumMod val="50000"/>
                  </a:schemeClr>
                </a:solidFill>
              </a:rPr>
              <a:t>birth but not for determining whether a baby is “born alive”</a:t>
            </a:r>
          </a:p>
          <a:p>
            <a:pPr marL="0" indent="0">
              <a:buNone/>
            </a:pPr>
            <a:r>
              <a:rPr lang="en-GB" sz="2400" dirty="0" smtClean="0">
                <a:solidFill>
                  <a:schemeClr val="bg2">
                    <a:lumMod val="50000"/>
                  </a:schemeClr>
                </a:solidFill>
              </a:rPr>
              <a:t>Still </a:t>
            </a:r>
            <a:r>
              <a:rPr lang="en-GB" sz="2400" dirty="0">
                <a:solidFill>
                  <a:schemeClr val="bg2">
                    <a:lumMod val="50000"/>
                  </a:schemeClr>
                </a:solidFill>
              </a:rPr>
              <a:t>much confusion and distress around what it means to be born alive</a:t>
            </a:r>
          </a:p>
          <a:p>
            <a:r>
              <a:rPr lang="en-GB" dirty="0" smtClean="0">
                <a:solidFill>
                  <a:schemeClr val="bg2">
                    <a:lumMod val="50000"/>
                  </a:schemeClr>
                </a:solidFill>
              </a:rPr>
              <a:t>Beating </a:t>
            </a:r>
            <a:r>
              <a:rPr lang="en-GB" dirty="0">
                <a:solidFill>
                  <a:schemeClr val="bg2">
                    <a:lumMod val="50000"/>
                  </a:schemeClr>
                </a:solidFill>
              </a:rPr>
              <a:t>of the heart</a:t>
            </a:r>
          </a:p>
          <a:p>
            <a:pPr lvl="1"/>
            <a:r>
              <a:rPr lang="en-GB" dirty="0" smtClean="0">
                <a:solidFill>
                  <a:schemeClr val="bg2">
                    <a:lumMod val="50000"/>
                  </a:schemeClr>
                </a:solidFill>
              </a:rPr>
              <a:t>A baby may have a detectable heartbeat at 19 weeks but should they be reported live born?</a:t>
            </a:r>
          </a:p>
          <a:p>
            <a:pPr lvl="1"/>
            <a:r>
              <a:rPr lang="en-GB" dirty="0" smtClean="0">
                <a:solidFill>
                  <a:schemeClr val="bg2">
                    <a:lumMod val="50000"/>
                  </a:schemeClr>
                </a:solidFill>
              </a:rPr>
              <a:t>If </a:t>
            </a:r>
            <a:r>
              <a:rPr lang="en-GB" dirty="0">
                <a:solidFill>
                  <a:schemeClr val="bg2">
                    <a:lumMod val="50000"/>
                  </a:schemeClr>
                </a:solidFill>
              </a:rPr>
              <a:t>resuscitation is undertaken first and is unsuccessful, it may be unknown whether there was a heartbeat in the first five minutes</a:t>
            </a:r>
          </a:p>
          <a:p>
            <a:r>
              <a:rPr lang="en-GB" dirty="0">
                <a:solidFill>
                  <a:schemeClr val="bg2">
                    <a:lumMod val="50000"/>
                  </a:schemeClr>
                </a:solidFill>
              </a:rPr>
              <a:t>Pulsation of the cord</a:t>
            </a:r>
          </a:p>
          <a:p>
            <a:pPr lvl="1"/>
            <a:r>
              <a:rPr lang="en-GB" dirty="0">
                <a:solidFill>
                  <a:schemeClr val="bg2">
                    <a:lumMod val="50000"/>
                  </a:schemeClr>
                </a:solidFill>
              </a:rPr>
              <a:t>Does all detectable pulsation count even following cardiac massage?</a:t>
            </a:r>
          </a:p>
          <a:p>
            <a:r>
              <a:rPr lang="en-GB" dirty="0">
                <a:solidFill>
                  <a:schemeClr val="bg2">
                    <a:lumMod val="50000"/>
                  </a:schemeClr>
                </a:solidFill>
              </a:rPr>
              <a:t>Breathing</a:t>
            </a:r>
          </a:p>
          <a:p>
            <a:pPr lvl="1"/>
            <a:r>
              <a:rPr lang="en-GB" dirty="0">
                <a:solidFill>
                  <a:schemeClr val="bg2">
                    <a:lumMod val="50000"/>
                  </a:schemeClr>
                </a:solidFill>
              </a:rPr>
              <a:t>Respiration following unsuccessful resuscitation attempts?</a:t>
            </a:r>
          </a:p>
          <a:p>
            <a:r>
              <a:rPr lang="en-GB" dirty="0">
                <a:solidFill>
                  <a:schemeClr val="bg2">
                    <a:lumMod val="50000"/>
                  </a:schemeClr>
                </a:solidFill>
              </a:rPr>
              <a:t>Definite movements of voluntary muscles</a:t>
            </a:r>
          </a:p>
          <a:p>
            <a:r>
              <a:rPr lang="en-GB" dirty="0">
                <a:solidFill>
                  <a:schemeClr val="bg2">
                    <a:lumMod val="50000"/>
                  </a:schemeClr>
                </a:solidFill>
              </a:rPr>
              <a:t>Audible cry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4743" y="1719798"/>
            <a:ext cx="1949913" cy="2999866"/>
          </a:xfrm>
          <a:prstGeom prst="rect">
            <a:avLst/>
          </a:prstGeom>
        </p:spPr>
      </p:pic>
    </p:spTree>
    <p:extLst>
      <p:ext uri="{BB962C8B-B14F-4D97-AF65-F5344CB8AC3E}">
        <p14:creationId xmlns:p14="http://schemas.microsoft.com/office/powerpoint/2010/main" val="376185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18" y="405181"/>
            <a:ext cx="6604262" cy="952500"/>
          </a:xfrm>
        </p:spPr>
        <p:txBody>
          <a:bodyPr>
            <a:noAutofit/>
          </a:bodyPr>
          <a:lstStyle/>
          <a:p>
            <a:r>
              <a:rPr lang="en-US" sz="2333" b="1" dirty="0"/>
              <a:t>The effects of </a:t>
            </a:r>
            <a:r>
              <a:rPr lang="en-US" sz="2333" b="1" dirty="0" smtClean="0">
                <a:solidFill>
                  <a:srgbClr val="FF0000"/>
                </a:solidFill>
              </a:rPr>
              <a:t>how we report stillbirths</a:t>
            </a:r>
            <a:r>
              <a:rPr lang="en-US" sz="2333" b="1" dirty="0" smtClean="0"/>
              <a:t> </a:t>
            </a:r>
            <a:r>
              <a:rPr lang="en-US" sz="2333" b="1" dirty="0"/>
              <a:t>affect mothers</a:t>
            </a:r>
            <a:r>
              <a:rPr lang="en-US" sz="2333" b="1" dirty="0" smtClean="0"/>
              <a:t>, fathers, their </a:t>
            </a:r>
            <a:r>
              <a:rPr lang="en-US" sz="2333" b="1" dirty="0"/>
              <a:t>families, health services, society, and governments</a:t>
            </a:r>
          </a:p>
        </p:txBody>
      </p:sp>
      <p:pic>
        <p:nvPicPr>
          <p:cNvPr id="4" name="Content Placeholder 3"/>
          <p:cNvPicPr>
            <a:picLocks noGrp="1" noChangeAspect="1"/>
          </p:cNvPicPr>
          <p:nvPr>
            <p:ph idx="1"/>
          </p:nvPr>
        </p:nvPicPr>
        <p:blipFill>
          <a:blip r:embed="rId3" cstate="print"/>
          <a:stretch>
            <a:fillRect/>
          </a:stretch>
        </p:blipFill>
        <p:spPr>
          <a:xfrm>
            <a:off x="859394" y="1597652"/>
            <a:ext cx="7440995" cy="3959523"/>
          </a:xfrm>
          <a:prstGeom prst="rect">
            <a:avLst/>
          </a:prstGeom>
        </p:spPr>
      </p:pic>
      <p:sp>
        <p:nvSpPr>
          <p:cNvPr id="3" name="TextBox 2"/>
          <p:cNvSpPr txBox="1"/>
          <p:nvPr/>
        </p:nvSpPr>
        <p:spPr>
          <a:xfrm>
            <a:off x="5954140" y="5404055"/>
            <a:ext cx="1733167" cy="272382"/>
          </a:xfrm>
          <a:prstGeom prst="rect">
            <a:avLst/>
          </a:prstGeom>
          <a:noFill/>
        </p:spPr>
        <p:txBody>
          <a:bodyPr wrap="none" rtlCol="0">
            <a:spAutoFit/>
          </a:bodyPr>
          <a:lstStyle/>
          <a:p>
            <a:r>
              <a:rPr lang="en-GB" sz="1170" dirty="0"/>
              <a:t>Heazell et al. </a:t>
            </a:r>
            <a:r>
              <a:rPr lang="en-GB" sz="1170" i="1" dirty="0"/>
              <a:t>Lancet </a:t>
            </a:r>
            <a:r>
              <a:rPr lang="en-GB" sz="1170" dirty="0"/>
              <a:t>2016</a:t>
            </a:r>
          </a:p>
        </p:txBody>
      </p:sp>
    </p:spTree>
    <p:extLst>
      <p:ext uri="{BB962C8B-B14F-4D97-AF65-F5344CB8AC3E}">
        <p14:creationId xmlns:p14="http://schemas.microsoft.com/office/powerpoint/2010/main" val="235958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8105042" cy="1104636"/>
          </a:xfrm>
        </p:spPr>
        <p:txBody>
          <a:bodyPr>
            <a:normAutofit/>
          </a:bodyPr>
          <a:lstStyle/>
          <a:p>
            <a:r>
              <a:rPr lang="en-GB" sz="3200" dirty="0">
                <a:solidFill>
                  <a:schemeClr val="bg2">
                    <a:lumMod val="50000"/>
                  </a:schemeClr>
                </a:solidFill>
                <a:latin typeface="+mn-lt"/>
              </a:rPr>
              <a:t>Work towards guidelines for defining sign of life </a:t>
            </a:r>
          </a:p>
        </p:txBody>
      </p:sp>
      <p:sp>
        <p:nvSpPr>
          <p:cNvPr id="3" name="Content Placeholder 2"/>
          <p:cNvSpPr>
            <a:spLocks noGrp="1"/>
          </p:cNvSpPr>
          <p:nvPr>
            <p:ph idx="1"/>
          </p:nvPr>
        </p:nvSpPr>
        <p:spPr>
          <a:xfrm>
            <a:off x="628650" y="1585900"/>
            <a:ext cx="5687371" cy="3525051"/>
          </a:xfrm>
        </p:spPr>
        <p:txBody>
          <a:bodyPr>
            <a:normAutofit lnSpcReduction="10000"/>
          </a:bodyPr>
          <a:lstStyle/>
          <a:p>
            <a:pPr marL="0" indent="0">
              <a:buNone/>
            </a:pPr>
            <a:r>
              <a:rPr lang="en-GB" sz="1800" dirty="0" smtClean="0">
                <a:solidFill>
                  <a:schemeClr val="bg2">
                    <a:lumMod val="50000"/>
                  </a:schemeClr>
                </a:solidFill>
              </a:rPr>
              <a:t>Nuffield </a:t>
            </a:r>
            <a:r>
              <a:rPr lang="en-GB" sz="1800" dirty="0">
                <a:solidFill>
                  <a:schemeClr val="bg2">
                    <a:lumMod val="50000"/>
                  </a:schemeClr>
                </a:solidFill>
              </a:rPr>
              <a:t>Council of Bioethics report on intervention in neonatal care </a:t>
            </a:r>
            <a:r>
              <a:rPr lang="en-GB" sz="1800" dirty="0" smtClean="0">
                <a:solidFill>
                  <a:schemeClr val="bg2">
                    <a:lumMod val="50000"/>
                  </a:schemeClr>
                </a:solidFill>
              </a:rPr>
              <a:t>– </a:t>
            </a:r>
          </a:p>
          <a:p>
            <a:pPr marL="342900" lvl="1" indent="0">
              <a:buNone/>
            </a:pPr>
            <a:r>
              <a:rPr lang="en-GB" sz="1500" dirty="0" smtClean="0">
                <a:solidFill>
                  <a:schemeClr val="bg2">
                    <a:lumMod val="50000"/>
                  </a:schemeClr>
                </a:solidFill>
              </a:rPr>
              <a:t>We </a:t>
            </a:r>
            <a:r>
              <a:rPr lang="en-GB" sz="1500" dirty="0">
                <a:solidFill>
                  <a:schemeClr val="bg2">
                    <a:lumMod val="50000"/>
                  </a:schemeClr>
                </a:solidFill>
              </a:rPr>
              <a:t>therefore recommend that the </a:t>
            </a:r>
            <a:r>
              <a:rPr lang="en-GB" sz="1500" dirty="0" err="1">
                <a:solidFill>
                  <a:schemeClr val="bg2">
                    <a:lumMod val="50000"/>
                  </a:schemeClr>
                </a:solidFill>
              </a:rPr>
              <a:t>RCOG</a:t>
            </a:r>
            <a:r>
              <a:rPr lang="en-GB" sz="1500" dirty="0">
                <a:solidFill>
                  <a:schemeClr val="bg2">
                    <a:lumMod val="50000"/>
                  </a:schemeClr>
                </a:solidFill>
              </a:rPr>
              <a:t> and </a:t>
            </a:r>
            <a:r>
              <a:rPr lang="en-GB" sz="1500" dirty="0" err="1">
                <a:solidFill>
                  <a:schemeClr val="bg2">
                    <a:lumMod val="50000"/>
                  </a:schemeClr>
                </a:solidFill>
              </a:rPr>
              <a:t>RCPCH</a:t>
            </a:r>
            <a:r>
              <a:rPr lang="en-GB" sz="1500" dirty="0">
                <a:solidFill>
                  <a:schemeClr val="bg2">
                    <a:lumMod val="50000"/>
                  </a:schemeClr>
                </a:solidFill>
              </a:rPr>
              <a:t>, together with </a:t>
            </a:r>
            <a:r>
              <a:rPr lang="en-GB" sz="1500" dirty="0" err="1" smtClean="0">
                <a:solidFill>
                  <a:schemeClr val="bg2">
                    <a:lumMod val="50000"/>
                  </a:schemeClr>
                </a:solidFill>
              </a:rPr>
              <a:t>BAPM</a:t>
            </a:r>
            <a:r>
              <a:rPr lang="en-GB" sz="1500" dirty="0" smtClean="0">
                <a:solidFill>
                  <a:schemeClr val="bg2">
                    <a:lumMod val="50000"/>
                  </a:schemeClr>
                </a:solidFill>
              </a:rPr>
              <a:t> and </a:t>
            </a:r>
            <a:r>
              <a:rPr lang="en-GB" sz="1500" dirty="0">
                <a:solidFill>
                  <a:schemeClr val="bg2">
                    <a:lumMod val="50000"/>
                  </a:schemeClr>
                </a:solidFill>
              </a:rPr>
              <a:t>the Royal College of Midwives (RCM), should consult widely and develop a </a:t>
            </a:r>
            <a:r>
              <a:rPr lang="en-GB" sz="1500" dirty="0" smtClean="0">
                <a:solidFill>
                  <a:schemeClr val="bg2">
                    <a:lumMod val="50000"/>
                  </a:schemeClr>
                </a:solidFill>
              </a:rPr>
              <a:t>definition  of </a:t>
            </a:r>
            <a:r>
              <a:rPr lang="en-GB" sz="1500" dirty="0">
                <a:solidFill>
                  <a:schemeClr val="bg2">
                    <a:lumMod val="50000"/>
                  </a:schemeClr>
                </a:solidFill>
              </a:rPr>
              <a:t>‘born alive’ which encompasses the capacity of a baby to breathe </a:t>
            </a:r>
            <a:r>
              <a:rPr lang="en-GB" sz="1500" dirty="0" smtClean="0">
                <a:solidFill>
                  <a:schemeClr val="bg2">
                    <a:lumMod val="50000"/>
                  </a:schemeClr>
                </a:solidFill>
              </a:rPr>
              <a:t>either independently</a:t>
            </a:r>
            <a:r>
              <a:rPr lang="en-GB" sz="1500" dirty="0">
                <a:solidFill>
                  <a:schemeClr val="bg2">
                    <a:lumMod val="50000"/>
                  </a:schemeClr>
                </a:solidFill>
              </a:rPr>
              <a:t>, or with the support of a ventilator. Consideration should be </a:t>
            </a:r>
            <a:r>
              <a:rPr lang="en-GB" sz="1500" dirty="0" smtClean="0">
                <a:solidFill>
                  <a:schemeClr val="bg2">
                    <a:lumMod val="50000"/>
                  </a:schemeClr>
                </a:solidFill>
              </a:rPr>
              <a:t>given to </a:t>
            </a:r>
            <a:r>
              <a:rPr lang="en-GB" sz="1500" dirty="0">
                <a:solidFill>
                  <a:schemeClr val="bg2">
                    <a:lumMod val="50000"/>
                  </a:schemeClr>
                </a:solidFill>
              </a:rPr>
              <a:t>incorporating such a definition in statute.</a:t>
            </a: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Also confusion about what parents </a:t>
            </a:r>
            <a:r>
              <a:rPr lang="en-GB" sz="1800" dirty="0" smtClean="0">
                <a:solidFill>
                  <a:schemeClr val="bg2">
                    <a:lumMod val="50000"/>
                  </a:schemeClr>
                </a:solidFill>
              </a:rPr>
              <a:t>want and how that plays a role in determining signs of life</a:t>
            </a:r>
            <a:endParaRPr lang="en-GB" sz="1800" dirty="0">
              <a:solidFill>
                <a:schemeClr val="bg2">
                  <a:lumMod val="50000"/>
                </a:schemeClr>
              </a:solidFill>
            </a:endParaRPr>
          </a:p>
          <a:p>
            <a:pPr marL="0" indent="0">
              <a:buNone/>
            </a:pPr>
            <a:endParaRPr lang="en-GB" sz="1800" dirty="0">
              <a:solidFill>
                <a:schemeClr val="bg2">
                  <a:lumMod val="50000"/>
                </a:schemeClr>
              </a:solidFill>
            </a:endParaRPr>
          </a:p>
          <a:p>
            <a:pPr marL="0" indent="0">
              <a:buNone/>
            </a:pPr>
            <a:r>
              <a:rPr lang="en-GB" sz="1800" dirty="0">
                <a:solidFill>
                  <a:schemeClr val="bg2">
                    <a:lumMod val="50000"/>
                  </a:schemeClr>
                </a:solidFill>
              </a:rPr>
              <a:t>Move towards guidelines that offer support in a very difficult area</a:t>
            </a:r>
          </a:p>
        </p:txBody>
      </p:sp>
      <p:pic>
        <p:nvPicPr>
          <p:cNvPr id="4" name="Picture 3"/>
          <p:cNvPicPr>
            <a:picLocks noChangeAspect="1"/>
          </p:cNvPicPr>
          <p:nvPr/>
        </p:nvPicPr>
        <p:blipFill>
          <a:blip r:embed="rId2"/>
          <a:stretch>
            <a:fillRect/>
          </a:stretch>
        </p:blipFill>
        <p:spPr>
          <a:xfrm>
            <a:off x="6316021" y="1520952"/>
            <a:ext cx="2264805" cy="3204344"/>
          </a:xfrm>
          <a:prstGeom prst="rect">
            <a:avLst/>
          </a:prstGeom>
        </p:spPr>
      </p:pic>
    </p:spTree>
    <p:extLst>
      <p:ext uri="{BB962C8B-B14F-4D97-AF65-F5344CB8AC3E}">
        <p14:creationId xmlns:p14="http://schemas.microsoft.com/office/powerpoint/2010/main" val="1053761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mn-lt"/>
              </a:rPr>
              <a:t>Reducing variation in clinical practice</a:t>
            </a:r>
            <a:endParaRPr lang="en-GB" dirty="0">
              <a:latin typeface="+mn-lt"/>
            </a:endParaRPr>
          </a:p>
        </p:txBody>
      </p:sp>
      <p:sp>
        <p:nvSpPr>
          <p:cNvPr id="3" name="Content Placeholder 2"/>
          <p:cNvSpPr>
            <a:spLocks noGrp="1"/>
          </p:cNvSpPr>
          <p:nvPr>
            <p:ph idx="1"/>
          </p:nvPr>
        </p:nvSpPr>
        <p:spPr/>
        <p:txBody>
          <a:bodyPr>
            <a:normAutofit fontScale="92500" lnSpcReduction="10000"/>
          </a:bodyPr>
          <a:lstStyle/>
          <a:p>
            <a:r>
              <a:rPr lang="en-GB" dirty="0">
                <a:solidFill>
                  <a:schemeClr val="bg2">
                    <a:lumMod val="50000"/>
                  </a:schemeClr>
                </a:solidFill>
              </a:rPr>
              <a:t>Improve awareness of parents’ perspectives and experiences</a:t>
            </a:r>
          </a:p>
          <a:p>
            <a:pPr lvl="1"/>
            <a:r>
              <a:rPr lang="en-GB" dirty="0">
                <a:solidFill>
                  <a:schemeClr val="bg2">
                    <a:lumMod val="50000"/>
                  </a:schemeClr>
                </a:solidFill>
              </a:rPr>
              <a:t>Use the parents’ experiences as a training tool to highlight good practice and improve care</a:t>
            </a:r>
          </a:p>
          <a:p>
            <a:pPr marL="342900" lvl="1" indent="0">
              <a:buNone/>
            </a:pPr>
            <a:endParaRPr lang="en-GB" dirty="0">
              <a:solidFill>
                <a:schemeClr val="bg2">
                  <a:lumMod val="50000"/>
                </a:schemeClr>
              </a:solidFill>
            </a:endParaRPr>
          </a:p>
          <a:p>
            <a:r>
              <a:rPr lang="en-GB" dirty="0">
                <a:solidFill>
                  <a:schemeClr val="bg2">
                    <a:lumMod val="50000"/>
                  </a:schemeClr>
                </a:solidFill>
              </a:rPr>
              <a:t>Increase access to information</a:t>
            </a:r>
          </a:p>
          <a:p>
            <a:pPr lvl="1"/>
            <a:r>
              <a:rPr lang="en-GB" dirty="0">
                <a:solidFill>
                  <a:schemeClr val="bg2">
                    <a:lumMod val="50000"/>
                  </a:schemeClr>
                </a:solidFill>
              </a:rPr>
              <a:t>Recommend the site to parents experiencing loss and their friends and family</a:t>
            </a:r>
          </a:p>
          <a:p>
            <a:endParaRPr lang="en-GB" dirty="0">
              <a:solidFill>
                <a:schemeClr val="bg2">
                  <a:lumMod val="50000"/>
                </a:schemeClr>
              </a:solidFill>
            </a:endParaRPr>
          </a:p>
          <a:p>
            <a:r>
              <a:rPr lang="en-GB" dirty="0">
                <a:solidFill>
                  <a:schemeClr val="bg2">
                    <a:lumMod val="50000"/>
                  </a:schemeClr>
                </a:solidFill>
              </a:rPr>
              <a:t>Reduce variation in the registration of babies before 24 weeks</a:t>
            </a:r>
          </a:p>
          <a:p>
            <a:pPr lvl="1"/>
            <a:r>
              <a:rPr lang="en-GB" dirty="0">
                <a:solidFill>
                  <a:schemeClr val="bg2">
                    <a:lumMod val="50000"/>
                  </a:schemeClr>
                </a:solidFill>
              </a:rPr>
              <a:t>Improving consistency in determining live </a:t>
            </a:r>
            <a:r>
              <a:rPr lang="en-GB" dirty="0" smtClean="0">
                <a:solidFill>
                  <a:schemeClr val="bg2">
                    <a:lumMod val="50000"/>
                  </a:schemeClr>
                </a:solidFill>
              </a:rPr>
              <a:t>birth</a:t>
            </a:r>
          </a:p>
          <a:p>
            <a:endParaRPr lang="en-GB" dirty="0">
              <a:solidFill>
                <a:schemeClr val="bg2">
                  <a:lumMod val="50000"/>
                </a:schemeClr>
              </a:solidFill>
            </a:endParaRPr>
          </a:p>
          <a:p>
            <a:r>
              <a:rPr lang="en-GB" dirty="0">
                <a:solidFill>
                  <a:schemeClr val="bg2">
                    <a:lumMod val="50000"/>
                  </a:schemeClr>
                </a:solidFill>
              </a:rPr>
              <a:t>Ultimately </a:t>
            </a:r>
            <a:r>
              <a:rPr lang="en-GB" dirty="0" smtClean="0">
                <a:solidFill>
                  <a:schemeClr val="bg2">
                    <a:lumMod val="50000"/>
                  </a:schemeClr>
                </a:solidFill>
              </a:rPr>
              <a:t>reducing </a:t>
            </a:r>
            <a:r>
              <a:rPr lang="en-GB" dirty="0">
                <a:solidFill>
                  <a:schemeClr val="bg2">
                    <a:lumMod val="50000"/>
                  </a:schemeClr>
                </a:solidFill>
              </a:rPr>
              <a:t>the effects of how we report baby loss on mothers, fathers, their families, health services, society, and governments</a:t>
            </a:r>
            <a:endParaRPr lang="en-GB" dirty="0"/>
          </a:p>
        </p:txBody>
      </p:sp>
    </p:spTree>
    <p:extLst>
      <p:ext uri="{BB962C8B-B14F-4D97-AF65-F5344CB8AC3E}">
        <p14:creationId xmlns:p14="http://schemas.microsoft.com/office/powerpoint/2010/main" val="1641729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97" y="322729"/>
            <a:ext cx="8842784" cy="1086177"/>
          </a:xfrm>
        </p:spPr>
        <p:txBody>
          <a:bodyPr/>
          <a:lstStyle/>
          <a:p>
            <a:r>
              <a:rPr lang="en-GB" dirty="0">
                <a:solidFill>
                  <a:schemeClr val="bg2">
                    <a:lumMod val="50000"/>
                  </a:schemeClr>
                </a:solidFill>
                <a:latin typeface="+mn-lt"/>
              </a:rPr>
              <a:t>T</a:t>
            </a:r>
            <a:r>
              <a:rPr lang="en-GB" dirty="0" smtClean="0">
                <a:solidFill>
                  <a:schemeClr val="bg2">
                    <a:lumMod val="50000"/>
                  </a:schemeClr>
                </a:solidFill>
                <a:latin typeface="+mn-lt"/>
              </a:rPr>
              <a:t>hank you to all the parents and everyone who participated in </a:t>
            </a:r>
            <a:r>
              <a:rPr lang="en-GB" dirty="0" smtClean="0">
                <a:latin typeface="+mn-lt"/>
                <a:hlinkClick r:id="rId2"/>
              </a:rPr>
              <a:t>www.healthtalk.org/20-24</a:t>
            </a:r>
            <a:r>
              <a:rPr lang="en-GB" dirty="0" smtClean="0">
                <a:latin typeface="+mn-lt"/>
              </a:rPr>
              <a:t> …</a:t>
            </a:r>
            <a:endParaRPr lang="en-GB" dirty="0">
              <a:latin typeface="+mn-lt"/>
            </a:endParaRPr>
          </a:p>
        </p:txBody>
      </p:sp>
      <p:sp>
        <p:nvSpPr>
          <p:cNvPr id="3" name="Content Placeholder 2"/>
          <p:cNvSpPr>
            <a:spLocks noGrp="1"/>
          </p:cNvSpPr>
          <p:nvPr>
            <p:ph idx="1"/>
          </p:nvPr>
        </p:nvSpPr>
        <p:spPr>
          <a:xfrm>
            <a:off x="204396" y="1408907"/>
            <a:ext cx="8745967" cy="3345973"/>
          </a:xfrm>
        </p:spPr>
        <p:txBody>
          <a:bodyPr numCol="3" spcCol="216000">
            <a:noAutofit/>
          </a:bodyPr>
          <a:lstStyle/>
          <a:p>
            <a:pPr marL="0" indent="0">
              <a:spcBef>
                <a:spcPts val="0"/>
              </a:spcBef>
              <a:buNone/>
            </a:pPr>
            <a:r>
              <a:rPr lang="en-GB" sz="1400" b="1" dirty="0" smtClean="0">
                <a:solidFill>
                  <a:schemeClr val="bg2">
                    <a:lumMod val="50000"/>
                  </a:schemeClr>
                </a:solidFill>
              </a:rPr>
              <a:t>Sophie Almond, </a:t>
            </a:r>
            <a:r>
              <a:rPr lang="en-GB" sz="1400" dirty="0" smtClean="0">
                <a:solidFill>
                  <a:schemeClr val="bg2">
                    <a:lumMod val="50000"/>
                  </a:schemeClr>
                </a:solidFill>
              </a:rPr>
              <a:t>Study administrator, University of Leicester</a:t>
            </a:r>
          </a:p>
          <a:p>
            <a:pPr marL="0" indent="0">
              <a:spcBef>
                <a:spcPts val="0"/>
              </a:spcBef>
              <a:buNone/>
            </a:pPr>
            <a:r>
              <a:rPr lang="en-GB" sz="1400" b="1" dirty="0" smtClean="0">
                <a:solidFill>
                  <a:schemeClr val="bg2">
                    <a:lumMod val="50000"/>
                  </a:schemeClr>
                </a:solidFill>
              </a:rPr>
              <a:t>Natalie Armstrong, </a:t>
            </a:r>
            <a:r>
              <a:rPr lang="en-GB" sz="1400" dirty="0" smtClean="0">
                <a:solidFill>
                  <a:schemeClr val="bg2">
                    <a:lumMod val="50000"/>
                  </a:schemeClr>
                </a:solidFill>
              </a:rPr>
              <a:t>Professor </a:t>
            </a:r>
            <a:r>
              <a:rPr lang="en-GB" sz="1400" dirty="0">
                <a:solidFill>
                  <a:schemeClr val="bg2">
                    <a:lumMod val="50000"/>
                  </a:schemeClr>
                </a:solidFill>
              </a:rPr>
              <a:t>of Healthcare Improvement Research, University of Leicester</a:t>
            </a:r>
            <a:br>
              <a:rPr lang="en-GB" sz="1400" dirty="0">
                <a:solidFill>
                  <a:schemeClr val="bg2">
                    <a:lumMod val="50000"/>
                  </a:schemeClr>
                </a:solidFill>
              </a:rPr>
            </a:br>
            <a:r>
              <a:rPr lang="en-GB" sz="1400" b="1" dirty="0">
                <a:solidFill>
                  <a:schemeClr val="bg2">
                    <a:lumMod val="50000"/>
                  </a:schemeClr>
                </a:solidFill>
              </a:rPr>
              <a:t>Ruth Bender </a:t>
            </a:r>
            <a:r>
              <a:rPr lang="en-GB" sz="1400" b="1" dirty="0" err="1" smtClean="0">
                <a:solidFill>
                  <a:schemeClr val="bg2">
                    <a:lumMod val="50000"/>
                  </a:schemeClr>
                </a:solidFill>
              </a:rPr>
              <a:t>Attik</a:t>
            </a:r>
            <a:r>
              <a:rPr lang="en-GB" sz="1400" b="1" dirty="0" smtClean="0">
                <a:solidFill>
                  <a:schemeClr val="bg2">
                    <a:lumMod val="50000"/>
                  </a:schemeClr>
                </a:solidFill>
              </a:rPr>
              <a:t>, </a:t>
            </a:r>
            <a:r>
              <a:rPr lang="en-GB" sz="1400" dirty="0" smtClean="0">
                <a:solidFill>
                  <a:schemeClr val="bg2">
                    <a:lumMod val="50000"/>
                  </a:schemeClr>
                </a:solidFill>
              </a:rPr>
              <a:t>Charity </a:t>
            </a:r>
            <a:r>
              <a:rPr lang="en-GB" sz="1400" dirty="0">
                <a:solidFill>
                  <a:schemeClr val="bg2">
                    <a:lumMod val="50000"/>
                  </a:schemeClr>
                </a:solidFill>
              </a:rPr>
              <a:t>representative, The Miscarriage Association</a:t>
            </a:r>
            <a:br>
              <a:rPr lang="en-GB" sz="1400" dirty="0">
                <a:solidFill>
                  <a:schemeClr val="bg2">
                    <a:lumMod val="50000"/>
                  </a:schemeClr>
                </a:solidFill>
              </a:rPr>
            </a:br>
            <a:r>
              <a:rPr lang="en-GB" sz="1400" b="1" dirty="0" smtClean="0">
                <a:solidFill>
                  <a:schemeClr val="bg2">
                    <a:lumMod val="50000"/>
                  </a:schemeClr>
                </a:solidFill>
              </a:rPr>
              <a:t>Adam Barnett, </a:t>
            </a:r>
            <a:r>
              <a:rPr lang="en-GB" sz="1400" dirty="0" smtClean="0">
                <a:solidFill>
                  <a:schemeClr val="bg2">
                    <a:lumMod val="50000"/>
                  </a:schemeClr>
                </a:solidFill>
              </a:rPr>
              <a:t>Head of technical operations, </a:t>
            </a:r>
            <a:r>
              <a:rPr lang="en-GB" sz="1400" dirty="0" err="1" smtClean="0">
                <a:solidFill>
                  <a:schemeClr val="bg2">
                    <a:lumMod val="50000"/>
                  </a:schemeClr>
                </a:solidFill>
              </a:rPr>
              <a:t>HealthTalk</a:t>
            </a:r>
            <a:r>
              <a:rPr lang="en-GB" sz="1400" dirty="0" smtClean="0">
                <a:solidFill>
                  <a:schemeClr val="bg2">
                    <a:lumMod val="50000"/>
                  </a:schemeClr>
                </a:solidFill>
              </a:rPr>
              <a:t> </a:t>
            </a:r>
          </a:p>
          <a:p>
            <a:pPr marL="0" indent="0">
              <a:spcBef>
                <a:spcPts val="0"/>
              </a:spcBef>
              <a:buNone/>
            </a:pPr>
            <a:r>
              <a:rPr lang="en-GB" sz="1400" b="1" dirty="0" smtClean="0">
                <a:solidFill>
                  <a:schemeClr val="bg2">
                    <a:lumMod val="50000"/>
                  </a:schemeClr>
                </a:solidFill>
              </a:rPr>
              <a:t>Julia Clark, </a:t>
            </a:r>
            <a:r>
              <a:rPr lang="en-GB" sz="1400" dirty="0" smtClean="0">
                <a:solidFill>
                  <a:schemeClr val="bg2">
                    <a:lumMod val="50000"/>
                  </a:schemeClr>
                </a:solidFill>
              </a:rPr>
              <a:t>Midwife</a:t>
            </a:r>
            <a:r>
              <a:rPr lang="en-GB" sz="1400" dirty="0">
                <a:solidFill>
                  <a:schemeClr val="bg2">
                    <a:lumMod val="50000"/>
                  </a:schemeClr>
                </a:solidFill>
              </a:rPr>
              <a:t>, University of Leicester </a:t>
            </a:r>
            <a:br>
              <a:rPr lang="en-GB" sz="1400" dirty="0">
                <a:solidFill>
                  <a:schemeClr val="bg2">
                    <a:lumMod val="50000"/>
                  </a:schemeClr>
                </a:solidFill>
              </a:rPr>
            </a:br>
            <a:r>
              <a:rPr lang="en-GB" sz="1400" b="1" dirty="0">
                <a:solidFill>
                  <a:schemeClr val="bg2">
                    <a:lumMod val="50000"/>
                  </a:schemeClr>
                </a:solidFill>
              </a:rPr>
              <a:t>Jonathan </a:t>
            </a:r>
            <a:r>
              <a:rPr lang="en-GB" sz="1400" b="1" dirty="0" smtClean="0">
                <a:solidFill>
                  <a:schemeClr val="bg2">
                    <a:lumMod val="50000"/>
                  </a:schemeClr>
                </a:solidFill>
              </a:rPr>
              <a:t>Cusack, </a:t>
            </a:r>
            <a:r>
              <a:rPr lang="en-GB" sz="1400" dirty="0" smtClean="0">
                <a:solidFill>
                  <a:schemeClr val="bg2">
                    <a:lumMod val="50000"/>
                  </a:schemeClr>
                </a:solidFill>
              </a:rPr>
              <a:t>Consultant </a:t>
            </a:r>
            <a:r>
              <a:rPr lang="en-GB" sz="1400" dirty="0">
                <a:solidFill>
                  <a:schemeClr val="bg2">
                    <a:lumMod val="50000"/>
                  </a:schemeClr>
                </a:solidFill>
              </a:rPr>
              <a:t>neonatologist, University Hospitals of Leicester</a:t>
            </a:r>
            <a:br>
              <a:rPr lang="en-GB" sz="1400" dirty="0">
                <a:solidFill>
                  <a:schemeClr val="bg2">
                    <a:lumMod val="50000"/>
                  </a:schemeClr>
                </a:solidFill>
              </a:rPr>
            </a:br>
            <a:r>
              <a:rPr lang="en-GB" sz="1400" b="1" dirty="0">
                <a:solidFill>
                  <a:schemeClr val="bg2">
                    <a:lumMod val="50000"/>
                  </a:schemeClr>
                </a:solidFill>
              </a:rPr>
              <a:t>Joanne </a:t>
            </a:r>
            <a:r>
              <a:rPr lang="en-GB" sz="1400" b="1" dirty="0" smtClean="0">
                <a:solidFill>
                  <a:schemeClr val="bg2">
                    <a:lumMod val="50000"/>
                  </a:schemeClr>
                </a:solidFill>
              </a:rPr>
              <a:t>Dickens, </a:t>
            </a:r>
            <a:r>
              <a:rPr lang="en-GB" sz="1400" dirty="0" smtClean="0">
                <a:solidFill>
                  <a:schemeClr val="bg2">
                    <a:lumMod val="50000"/>
                  </a:schemeClr>
                </a:solidFill>
              </a:rPr>
              <a:t>Bereavement </a:t>
            </a:r>
            <a:r>
              <a:rPr lang="en-GB" sz="1400" dirty="0">
                <a:solidFill>
                  <a:schemeClr val="bg2">
                    <a:lumMod val="50000"/>
                  </a:schemeClr>
                </a:solidFill>
              </a:rPr>
              <a:t>midwife, University Hospitals of Leicester</a:t>
            </a:r>
            <a:br>
              <a:rPr lang="en-GB" sz="1400" dirty="0">
                <a:solidFill>
                  <a:schemeClr val="bg2">
                    <a:lumMod val="50000"/>
                  </a:schemeClr>
                </a:solidFill>
              </a:rPr>
            </a:br>
            <a:endParaRPr lang="en-GB" sz="1400" dirty="0" smtClean="0">
              <a:solidFill>
                <a:schemeClr val="bg2">
                  <a:lumMod val="50000"/>
                </a:schemeClr>
              </a:solidFill>
            </a:endParaRPr>
          </a:p>
          <a:p>
            <a:pPr marL="0" indent="0">
              <a:spcBef>
                <a:spcPts val="0"/>
              </a:spcBef>
              <a:buNone/>
            </a:pPr>
            <a:r>
              <a:rPr lang="en-GB" sz="1400" b="1" dirty="0" smtClean="0">
                <a:solidFill>
                  <a:schemeClr val="bg2">
                    <a:lumMod val="50000"/>
                  </a:schemeClr>
                </a:solidFill>
              </a:rPr>
              <a:t>Elizabeth Draper, </a:t>
            </a:r>
            <a:r>
              <a:rPr lang="en-GB" sz="1400" dirty="0" smtClean="0">
                <a:solidFill>
                  <a:schemeClr val="bg2">
                    <a:lumMod val="50000"/>
                  </a:schemeClr>
                </a:solidFill>
              </a:rPr>
              <a:t>Professor </a:t>
            </a:r>
            <a:r>
              <a:rPr lang="en-GB" sz="1400" dirty="0">
                <a:solidFill>
                  <a:schemeClr val="bg2">
                    <a:lumMod val="50000"/>
                  </a:schemeClr>
                </a:solidFill>
              </a:rPr>
              <a:t>of Perinatal Epidemiology, University of Leicester</a:t>
            </a:r>
            <a:br>
              <a:rPr lang="en-GB" sz="1400" dirty="0">
                <a:solidFill>
                  <a:schemeClr val="bg2">
                    <a:lumMod val="50000"/>
                  </a:schemeClr>
                </a:solidFill>
              </a:rPr>
            </a:br>
            <a:r>
              <a:rPr lang="en-GB" sz="1400" b="1" dirty="0">
                <a:solidFill>
                  <a:schemeClr val="bg2">
                    <a:lumMod val="50000"/>
                  </a:schemeClr>
                </a:solidFill>
              </a:rPr>
              <a:t>Iain </a:t>
            </a:r>
            <a:r>
              <a:rPr lang="en-GB" sz="1400" b="1" dirty="0" smtClean="0">
                <a:solidFill>
                  <a:schemeClr val="bg2">
                    <a:lumMod val="50000"/>
                  </a:schemeClr>
                </a:solidFill>
              </a:rPr>
              <a:t>Every, </a:t>
            </a:r>
            <a:r>
              <a:rPr lang="en-GB" sz="1400" dirty="0" smtClean="0">
                <a:solidFill>
                  <a:schemeClr val="bg2">
                    <a:lumMod val="50000"/>
                  </a:schemeClr>
                </a:solidFill>
              </a:rPr>
              <a:t>Parent </a:t>
            </a:r>
            <a:r>
              <a:rPr lang="en-GB" sz="1400" dirty="0">
                <a:solidFill>
                  <a:schemeClr val="bg2">
                    <a:lumMod val="50000"/>
                  </a:schemeClr>
                </a:solidFill>
              </a:rPr>
              <a:t>advisory group member</a:t>
            </a:r>
            <a:br>
              <a:rPr lang="en-GB" sz="1400" dirty="0">
                <a:solidFill>
                  <a:schemeClr val="bg2">
                    <a:lumMod val="50000"/>
                  </a:schemeClr>
                </a:solidFill>
              </a:rPr>
            </a:br>
            <a:r>
              <a:rPr lang="en-GB" sz="1400" b="1" dirty="0">
                <a:solidFill>
                  <a:schemeClr val="bg2">
                    <a:lumMod val="50000"/>
                  </a:schemeClr>
                </a:solidFill>
              </a:rPr>
              <a:t>Michelle </a:t>
            </a:r>
            <a:r>
              <a:rPr lang="en-GB" sz="1400" b="1" dirty="0" smtClean="0">
                <a:solidFill>
                  <a:schemeClr val="bg2">
                    <a:lumMod val="50000"/>
                  </a:schemeClr>
                </a:solidFill>
              </a:rPr>
              <a:t>Every, </a:t>
            </a:r>
            <a:r>
              <a:rPr lang="en-GB" sz="1400" dirty="0" smtClean="0">
                <a:solidFill>
                  <a:schemeClr val="bg2">
                    <a:lumMod val="50000"/>
                  </a:schemeClr>
                </a:solidFill>
              </a:rPr>
              <a:t>Parent </a:t>
            </a:r>
            <a:r>
              <a:rPr lang="en-GB" sz="1400" dirty="0">
                <a:solidFill>
                  <a:schemeClr val="bg2">
                    <a:lumMod val="50000"/>
                  </a:schemeClr>
                </a:solidFill>
              </a:rPr>
              <a:t>advisory group member</a:t>
            </a:r>
            <a:br>
              <a:rPr lang="en-GB" sz="1400" dirty="0">
                <a:solidFill>
                  <a:schemeClr val="bg2">
                    <a:lumMod val="50000"/>
                  </a:schemeClr>
                </a:solidFill>
              </a:rPr>
            </a:br>
            <a:r>
              <a:rPr lang="en-GB" sz="1400" b="1" dirty="0">
                <a:solidFill>
                  <a:schemeClr val="bg2">
                    <a:lumMod val="50000"/>
                  </a:schemeClr>
                </a:solidFill>
              </a:rPr>
              <a:t>Carly </a:t>
            </a:r>
            <a:r>
              <a:rPr lang="en-GB" sz="1400" b="1" dirty="0" smtClean="0">
                <a:solidFill>
                  <a:schemeClr val="bg2">
                    <a:lumMod val="50000"/>
                  </a:schemeClr>
                </a:solidFill>
              </a:rPr>
              <a:t>Ewan, </a:t>
            </a:r>
            <a:r>
              <a:rPr lang="en-GB" sz="1400" dirty="0" smtClean="0">
                <a:solidFill>
                  <a:schemeClr val="bg2">
                    <a:lumMod val="50000"/>
                  </a:schemeClr>
                </a:solidFill>
              </a:rPr>
              <a:t>Parent </a:t>
            </a:r>
            <a:r>
              <a:rPr lang="en-GB" sz="1400" dirty="0">
                <a:solidFill>
                  <a:schemeClr val="bg2">
                    <a:lumMod val="50000"/>
                  </a:schemeClr>
                </a:solidFill>
              </a:rPr>
              <a:t>advisory group member</a:t>
            </a:r>
            <a:br>
              <a:rPr lang="en-GB" sz="1400" dirty="0">
                <a:solidFill>
                  <a:schemeClr val="bg2">
                    <a:lumMod val="50000"/>
                  </a:schemeClr>
                </a:solidFill>
              </a:rPr>
            </a:br>
            <a:r>
              <a:rPr lang="en-GB" sz="1400" b="1" dirty="0">
                <a:solidFill>
                  <a:schemeClr val="bg2">
                    <a:lumMod val="50000"/>
                  </a:schemeClr>
                </a:solidFill>
              </a:rPr>
              <a:t>David </a:t>
            </a:r>
            <a:r>
              <a:rPr lang="en-GB" sz="1400" b="1" dirty="0" smtClean="0">
                <a:solidFill>
                  <a:schemeClr val="bg2">
                    <a:lumMod val="50000"/>
                  </a:schemeClr>
                </a:solidFill>
              </a:rPr>
              <a:t>Field, </a:t>
            </a:r>
            <a:r>
              <a:rPr lang="en-GB" sz="1400" dirty="0" smtClean="0">
                <a:solidFill>
                  <a:schemeClr val="bg2">
                    <a:lumMod val="50000"/>
                  </a:schemeClr>
                </a:solidFill>
              </a:rPr>
              <a:t>Professor </a:t>
            </a:r>
            <a:r>
              <a:rPr lang="en-GB" sz="1400" dirty="0">
                <a:solidFill>
                  <a:schemeClr val="bg2">
                    <a:lumMod val="50000"/>
                  </a:schemeClr>
                </a:solidFill>
              </a:rPr>
              <a:t>of Neonatal Medicine, University of Leicester</a:t>
            </a:r>
            <a:br>
              <a:rPr lang="en-GB" sz="1400" dirty="0">
                <a:solidFill>
                  <a:schemeClr val="bg2">
                    <a:lumMod val="50000"/>
                  </a:schemeClr>
                </a:solidFill>
              </a:rPr>
            </a:br>
            <a:r>
              <a:rPr lang="en-GB" sz="1400" b="1" dirty="0">
                <a:solidFill>
                  <a:schemeClr val="bg2">
                    <a:lumMod val="50000"/>
                  </a:schemeClr>
                </a:solidFill>
              </a:rPr>
              <a:t>Jane </a:t>
            </a:r>
            <a:r>
              <a:rPr lang="en-GB" sz="1400" b="1" dirty="0" smtClean="0">
                <a:solidFill>
                  <a:schemeClr val="bg2">
                    <a:lumMod val="50000"/>
                  </a:schemeClr>
                </a:solidFill>
              </a:rPr>
              <a:t>Fisher, </a:t>
            </a:r>
            <a:r>
              <a:rPr lang="en-GB" sz="1400" dirty="0" smtClean="0">
                <a:solidFill>
                  <a:schemeClr val="bg2">
                    <a:lumMod val="50000"/>
                  </a:schemeClr>
                </a:solidFill>
              </a:rPr>
              <a:t>Charity </a:t>
            </a:r>
            <a:r>
              <a:rPr lang="en-GB" sz="1400" dirty="0">
                <a:solidFill>
                  <a:schemeClr val="bg2">
                    <a:lumMod val="50000"/>
                  </a:schemeClr>
                </a:solidFill>
              </a:rPr>
              <a:t>representative, Antenatal Results and Choices (ARC)</a:t>
            </a:r>
            <a:br>
              <a:rPr lang="en-GB" sz="1400" dirty="0">
                <a:solidFill>
                  <a:schemeClr val="bg2">
                    <a:lumMod val="50000"/>
                  </a:schemeClr>
                </a:solidFill>
              </a:rPr>
            </a:br>
            <a:r>
              <a:rPr lang="en-GB" sz="1400" b="1" dirty="0" smtClean="0">
                <a:solidFill>
                  <a:schemeClr val="bg2">
                    <a:lumMod val="50000"/>
                  </a:schemeClr>
                </a:solidFill>
              </a:rPr>
              <a:t>Emily Gifford, </a:t>
            </a:r>
            <a:r>
              <a:rPr lang="en-GB" sz="1400" dirty="0" smtClean="0">
                <a:solidFill>
                  <a:schemeClr val="bg2">
                    <a:lumMod val="50000"/>
                  </a:schemeClr>
                </a:solidFill>
              </a:rPr>
              <a:t>Parent </a:t>
            </a:r>
            <a:r>
              <a:rPr lang="en-GB" sz="1400" dirty="0">
                <a:solidFill>
                  <a:schemeClr val="bg2">
                    <a:lumMod val="50000"/>
                  </a:schemeClr>
                </a:solidFill>
              </a:rPr>
              <a:t>advisory group member</a:t>
            </a:r>
            <a:br>
              <a:rPr lang="en-GB" sz="1400" dirty="0">
                <a:solidFill>
                  <a:schemeClr val="bg2">
                    <a:lumMod val="50000"/>
                  </a:schemeClr>
                </a:solidFill>
              </a:rPr>
            </a:br>
            <a:r>
              <a:rPr lang="en-GB" sz="1400" b="1" dirty="0" smtClean="0">
                <a:solidFill>
                  <a:schemeClr val="bg2">
                    <a:lumMod val="50000"/>
                  </a:schemeClr>
                </a:solidFill>
              </a:rPr>
              <a:t>Mike Gifford, </a:t>
            </a:r>
            <a:r>
              <a:rPr lang="en-GB" sz="1400" dirty="0" smtClean="0">
                <a:solidFill>
                  <a:schemeClr val="bg2">
                    <a:lumMod val="50000"/>
                  </a:schemeClr>
                </a:solidFill>
              </a:rPr>
              <a:t>Parent </a:t>
            </a:r>
            <a:r>
              <a:rPr lang="en-GB" sz="1400" dirty="0">
                <a:solidFill>
                  <a:schemeClr val="bg2">
                    <a:lumMod val="50000"/>
                  </a:schemeClr>
                </a:solidFill>
              </a:rPr>
              <a:t>advisory group member</a:t>
            </a:r>
            <a:br>
              <a:rPr lang="en-GB" sz="1400" dirty="0">
                <a:solidFill>
                  <a:schemeClr val="bg2">
                    <a:lumMod val="50000"/>
                  </a:schemeClr>
                </a:solidFill>
              </a:rPr>
            </a:br>
            <a:endParaRPr lang="en-GB" sz="1400" dirty="0" smtClean="0">
              <a:solidFill>
                <a:schemeClr val="bg2">
                  <a:lumMod val="50000"/>
                </a:schemeClr>
              </a:solidFill>
            </a:endParaRPr>
          </a:p>
          <a:p>
            <a:pPr marL="0" indent="0">
              <a:spcBef>
                <a:spcPts val="0"/>
              </a:spcBef>
              <a:buNone/>
            </a:pPr>
            <a:endParaRPr lang="en-GB" sz="1400" b="1" dirty="0">
              <a:solidFill>
                <a:schemeClr val="bg2">
                  <a:lumMod val="50000"/>
                </a:schemeClr>
              </a:solidFill>
            </a:endParaRPr>
          </a:p>
          <a:p>
            <a:pPr marL="0" indent="0">
              <a:spcBef>
                <a:spcPts val="0"/>
              </a:spcBef>
              <a:buNone/>
            </a:pPr>
            <a:r>
              <a:rPr lang="en-GB" sz="1400" b="1" dirty="0" smtClean="0">
                <a:solidFill>
                  <a:schemeClr val="bg2">
                    <a:lumMod val="50000"/>
                  </a:schemeClr>
                </a:solidFill>
              </a:rPr>
              <a:t>Alex </a:t>
            </a:r>
            <a:r>
              <a:rPr lang="en-GB" sz="1400" b="1" dirty="0" err="1" smtClean="0">
                <a:solidFill>
                  <a:schemeClr val="bg2">
                    <a:lumMod val="50000"/>
                  </a:schemeClr>
                </a:solidFill>
              </a:rPr>
              <a:t>Heazell</a:t>
            </a:r>
            <a:r>
              <a:rPr lang="en-GB" sz="1400" b="1" dirty="0" smtClean="0">
                <a:solidFill>
                  <a:schemeClr val="bg2">
                    <a:lumMod val="50000"/>
                  </a:schemeClr>
                </a:solidFill>
              </a:rPr>
              <a:t>, </a:t>
            </a:r>
            <a:r>
              <a:rPr lang="en-GB" sz="1400" dirty="0" smtClean="0">
                <a:solidFill>
                  <a:schemeClr val="bg2">
                    <a:lumMod val="50000"/>
                  </a:schemeClr>
                </a:solidFill>
              </a:rPr>
              <a:t>Professor </a:t>
            </a:r>
            <a:r>
              <a:rPr lang="en-GB" sz="1400" dirty="0">
                <a:solidFill>
                  <a:schemeClr val="bg2">
                    <a:lumMod val="50000"/>
                  </a:schemeClr>
                </a:solidFill>
              </a:rPr>
              <a:t>of Obstetrics, University of Manchester</a:t>
            </a:r>
            <a:br>
              <a:rPr lang="en-GB" sz="1400" dirty="0">
                <a:solidFill>
                  <a:schemeClr val="bg2">
                    <a:lumMod val="50000"/>
                  </a:schemeClr>
                </a:solidFill>
              </a:rPr>
            </a:br>
            <a:r>
              <a:rPr lang="en-GB" sz="1400" b="1" dirty="0" smtClean="0">
                <a:solidFill>
                  <a:schemeClr val="bg2">
                    <a:lumMod val="50000"/>
                  </a:schemeClr>
                </a:solidFill>
              </a:rPr>
              <a:t>Ross Jones, </a:t>
            </a:r>
            <a:r>
              <a:rPr lang="en-GB" sz="1400" dirty="0" smtClean="0">
                <a:solidFill>
                  <a:schemeClr val="bg2">
                    <a:lumMod val="50000"/>
                  </a:schemeClr>
                </a:solidFill>
              </a:rPr>
              <a:t>Charity </a:t>
            </a:r>
            <a:r>
              <a:rPr lang="en-GB" sz="1400" dirty="0">
                <a:solidFill>
                  <a:schemeClr val="bg2">
                    <a:lumMod val="50000"/>
                  </a:schemeClr>
                </a:solidFill>
              </a:rPr>
              <a:t>representative, Sands</a:t>
            </a:r>
            <a:br>
              <a:rPr lang="en-GB" sz="1400" dirty="0">
                <a:solidFill>
                  <a:schemeClr val="bg2">
                    <a:lumMod val="50000"/>
                  </a:schemeClr>
                </a:solidFill>
              </a:rPr>
            </a:br>
            <a:r>
              <a:rPr lang="en-GB" sz="1400" b="1" dirty="0" smtClean="0">
                <a:solidFill>
                  <a:schemeClr val="bg2">
                    <a:lumMod val="50000"/>
                  </a:schemeClr>
                </a:solidFill>
              </a:rPr>
              <a:t>Jo Kidd, </a:t>
            </a:r>
            <a:r>
              <a:rPr lang="en-GB" sz="1400" dirty="0" smtClean="0">
                <a:solidFill>
                  <a:schemeClr val="bg2">
                    <a:lumMod val="50000"/>
                  </a:schemeClr>
                </a:solidFill>
              </a:rPr>
              <a:t>Head of </a:t>
            </a:r>
            <a:r>
              <a:rPr lang="en-GB" sz="1400" dirty="0" err="1" smtClean="0">
                <a:solidFill>
                  <a:schemeClr val="bg2">
                    <a:lumMod val="50000"/>
                  </a:schemeClr>
                </a:solidFill>
              </a:rPr>
              <a:t>Communnications</a:t>
            </a:r>
            <a:r>
              <a:rPr lang="en-GB" sz="1400" dirty="0" smtClean="0">
                <a:solidFill>
                  <a:schemeClr val="bg2">
                    <a:lumMod val="50000"/>
                  </a:schemeClr>
                </a:solidFill>
              </a:rPr>
              <a:t>, </a:t>
            </a:r>
            <a:r>
              <a:rPr lang="en-GB" sz="1400" dirty="0" err="1" smtClean="0">
                <a:solidFill>
                  <a:schemeClr val="bg2">
                    <a:lumMod val="50000"/>
                  </a:schemeClr>
                </a:solidFill>
              </a:rPr>
              <a:t>HealthTalk</a:t>
            </a:r>
            <a:endParaRPr lang="en-GB" sz="1400" dirty="0" smtClean="0">
              <a:solidFill>
                <a:schemeClr val="bg2">
                  <a:lumMod val="50000"/>
                </a:schemeClr>
              </a:solidFill>
            </a:endParaRPr>
          </a:p>
          <a:p>
            <a:pPr marL="0" indent="0">
              <a:spcBef>
                <a:spcPts val="0"/>
              </a:spcBef>
              <a:buNone/>
            </a:pPr>
            <a:r>
              <a:rPr lang="en-GB" sz="1400" b="1" dirty="0" smtClean="0">
                <a:solidFill>
                  <a:schemeClr val="bg2">
                    <a:lumMod val="50000"/>
                  </a:schemeClr>
                </a:solidFill>
              </a:rPr>
              <a:t>Penelope McParland, </a:t>
            </a:r>
            <a:r>
              <a:rPr lang="en-GB" sz="1400" dirty="0" smtClean="0">
                <a:solidFill>
                  <a:schemeClr val="bg2">
                    <a:lumMod val="50000"/>
                  </a:schemeClr>
                </a:solidFill>
              </a:rPr>
              <a:t>Consultant </a:t>
            </a:r>
            <a:r>
              <a:rPr lang="en-GB" sz="1400" dirty="0">
                <a:solidFill>
                  <a:schemeClr val="bg2">
                    <a:lumMod val="50000"/>
                  </a:schemeClr>
                </a:solidFill>
              </a:rPr>
              <a:t>obstetrician, University Hospitals of Leicester </a:t>
            </a:r>
            <a:br>
              <a:rPr lang="en-GB" sz="1400" dirty="0">
                <a:solidFill>
                  <a:schemeClr val="bg2">
                    <a:lumMod val="50000"/>
                  </a:schemeClr>
                </a:solidFill>
              </a:rPr>
            </a:br>
            <a:r>
              <a:rPr lang="en-GB" sz="1400" b="1" dirty="0">
                <a:solidFill>
                  <a:schemeClr val="bg2">
                    <a:lumMod val="50000"/>
                  </a:schemeClr>
                </a:solidFill>
              </a:rPr>
              <a:t>Laura </a:t>
            </a:r>
            <a:r>
              <a:rPr lang="en-GB" sz="1400" b="1" dirty="0" smtClean="0">
                <a:solidFill>
                  <a:schemeClr val="bg2">
                    <a:lumMod val="50000"/>
                  </a:schemeClr>
                </a:solidFill>
              </a:rPr>
              <a:t>Price, </a:t>
            </a:r>
            <a:r>
              <a:rPr lang="en-GB" sz="1400" dirty="0" smtClean="0">
                <a:solidFill>
                  <a:schemeClr val="bg2">
                    <a:lumMod val="50000"/>
                  </a:schemeClr>
                </a:solidFill>
              </a:rPr>
              <a:t>Charity </a:t>
            </a:r>
            <a:r>
              <a:rPr lang="en-GB" sz="1400" dirty="0">
                <a:solidFill>
                  <a:schemeClr val="bg2">
                    <a:lumMod val="50000"/>
                  </a:schemeClr>
                </a:solidFill>
              </a:rPr>
              <a:t>representative, Sands</a:t>
            </a:r>
            <a:br>
              <a:rPr lang="en-GB" sz="1400" dirty="0">
                <a:solidFill>
                  <a:schemeClr val="bg2">
                    <a:lumMod val="50000"/>
                  </a:schemeClr>
                </a:solidFill>
              </a:rPr>
            </a:br>
            <a:r>
              <a:rPr lang="en-GB" sz="1400" b="1" dirty="0" smtClean="0">
                <a:solidFill>
                  <a:schemeClr val="bg2">
                    <a:lumMod val="50000"/>
                  </a:schemeClr>
                </a:solidFill>
              </a:rPr>
              <a:t>Ruth Sanders, </a:t>
            </a:r>
            <a:r>
              <a:rPr lang="en-GB" sz="1400" dirty="0" smtClean="0">
                <a:solidFill>
                  <a:schemeClr val="bg2">
                    <a:lumMod val="50000"/>
                  </a:schemeClr>
                </a:solidFill>
              </a:rPr>
              <a:t>Research </a:t>
            </a:r>
            <a:r>
              <a:rPr lang="en-GB" sz="1400" dirty="0">
                <a:solidFill>
                  <a:schemeClr val="bg2">
                    <a:lumMod val="50000"/>
                  </a:schemeClr>
                </a:solidFill>
              </a:rPr>
              <a:t>Delivery Project </a:t>
            </a:r>
            <a:r>
              <a:rPr lang="en-GB" sz="1400" dirty="0" smtClean="0">
                <a:solidFill>
                  <a:schemeClr val="bg2">
                    <a:lumMod val="50000"/>
                  </a:schemeClr>
                </a:solidFill>
              </a:rPr>
              <a:t>Manager, Oxford University</a:t>
            </a:r>
            <a:endParaRPr lang="en-GB" sz="1400" dirty="0">
              <a:solidFill>
                <a:schemeClr val="bg2">
                  <a:lumMod val="50000"/>
                </a:schemeClr>
              </a:solidFill>
            </a:endParaRPr>
          </a:p>
          <a:p>
            <a:pPr marL="0" indent="0">
              <a:spcBef>
                <a:spcPts val="0"/>
              </a:spcBef>
              <a:buNone/>
            </a:pPr>
            <a:r>
              <a:rPr lang="en-GB" sz="1400" b="1" dirty="0" smtClean="0">
                <a:solidFill>
                  <a:schemeClr val="bg2">
                    <a:lumMod val="50000"/>
                  </a:schemeClr>
                </a:solidFill>
              </a:rPr>
              <a:t>Kirsty </a:t>
            </a:r>
            <a:r>
              <a:rPr lang="en-GB" sz="1400" b="1" dirty="0" err="1" smtClean="0">
                <a:solidFill>
                  <a:schemeClr val="bg2">
                    <a:lumMod val="50000"/>
                  </a:schemeClr>
                </a:solidFill>
              </a:rPr>
              <a:t>Schemet</a:t>
            </a:r>
            <a:r>
              <a:rPr lang="en-GB" sz="1400" b="1" dirty="0" smtClean="0">
                <a:solidFill>
                  <a:schemeClr val="bg2">
                    <a:lumMod val="50000"/>
                  </a:schemeClr>
                </a:solidFill>
              </a:rPr>
              <a:t>, </a:t>
            </a:r>
            <a:r>
              <a:rPr lang="en-GB" sz="1400" dirty="0" smtClean="0">
                <a:solidFill>
                  <a:schemeClr val="bg2">
                    <a:lumMod val="50000"/>
                  </a:schemeClr>
                </a:solidFill>
              </a:rPr>
              <a:t>Parent advisory group member</a:t>
            </a:r>
            <a:br>
              <a:rPr lang="en-GB" sz="1400" dirty="0" smtClean="0">
                <a:solidFill>
                  <a:schemeClr val="bg2">
                    <a:lumMod val="50000"/>
                  </a:schemeClr>
                </a:solidFill>
              </a:rPr>
            </a:br>
            <a:r>
              <a:rPr lang="en-GB" sz="1400" b="1" dirty="0" smtClean="0">
                <a:solidFill>
                  <a:schemeClr val="bg2">
                    <a:lumMod val="50000"/>
                  </a:schemeClr>
                </a:solidFill>
              </a:rPr>
              <a:t>Matthew </a:t>
            </a:r>
            <a:r>
              <a:rPr lang="en-GB" sz="1400" b="1" dirty="0" err="1" smtClean="0">
                <a:solidFill>
                  <a:schemeClr val="bg2">
                    <a:lumMod val="50000"/>
                  </a:schemeClr>
                </a:solidFill>
              </a:rPr>
              <a:t>Schemet</a:t>
            </a:r>
            <a:r>
              <a:rPr lang="en-GB" sz="1400" b="1" dirty="0" smtClean="0">
                <a:solidFill>
                  <a:schemeClr val="bg2">
                    <a:lumMod val="50000"/>
                  </a:schemeClr>
                </a:solidFill>
              </a:rPr>
              <a:t>, </a:t>
            </a:r>
            <a:r>
              <a:rPr lang="en-GB" sz="1400" dirty="0" smtClean="0">
                <a:solidFill>
                  <a:schemeClr val="bg2">
                    <a:lumMod val="50000"/>
                  </a:schemeClr>
                </a:solidFill>
              </a:rPr>
              <a:t>Parent advisory group member</a:t>
            </a:r>
          </a:p>
        </p:txBody>
      </p:sp>
      <p:grpSp>
        <p:nvGrpSpPr>
          <p:cNvPr id="4" name="Group 3"/>
          <p:cNvGrpSpPr>
            <a:grpSpLocks noChangeAspect="1"/>
          </p:cNvGrpSpPr>
          <p:nvPr/>
        </p:nvGrpSpPr>
        <p:grpSpPr>
          <a:xfrm>
            <a:off x="477947" y="4942295"/>
            <a:ext cx="6820230" cy="514284"/>
            <a:chOff x="4230268" y="3369101"/>
            <a:chExt cx="4296759" cy="324000"/>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230268" y="3369101"/>
              <a:ext cx="1106802" cy="324000"/>
            </a:xfrm>
            <a:prstGeom prst="rect">
              <a:avLst/>
            </a:prstGeom>
          </p:spPr>
        </p:pic>
        <p:pic>
          <p:nvPicPr>
            <p:cNvPr id="6" name="Picture 5" descr="https://pbs.twimg.com/profile_images/610413830343139330/jjbwcCzQ.png">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6910" y="3369101"/>
              <a:ext cx="330114" cy="324000"/>
            </a:xfrm>
            <a:prstGeom prst="rect">
              <a:avLst/>
            </a:prstGeom>
            <a:noFill/>
            <a:ln>
              <a:noFill/>
            </a:ln>
          </p:spPr>
        </p:pic>
        <p:pic>
          <p:nvPicPr>
            <p:cNvPr id="7" name="Picture 6" descr="OxPrimaryCare_300pxCMYK"/>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4238" y="3369101"/>
              <a:ext cx="1392789" cy="324000"/>
            </a:xfrm>
            <a:prstGeom prst="rect">
              <a:avLst/>
            </a:prstGeom>
            <a:noFill/>
            <a:ln>
              <a:noFill/>
            </a:ln>
          </p:spPr>
        </p:pic>
        <p:pic>
          <p:nvPicPr>
            <p:cNvPr id="8" name="Picture 7"/>
            <p:cNvPicPr>
              <a:picLocks noChangeAspect="1"/>
            </p:cNvPicPr>
            <p:nvPr/>
          </p:nvPicPr>
          <p:blipFill>
            <a:blip r:embed="rId7">
              <a:clrChange>
                <a:clrFrom>
                  <a:srgbClr val="FFFFFF"/>
                </a:clrFrom>
                <a:clrTo>
                  <a:srgbClr val="FFFFFF">
                    <a:alpha val="0"/>
                  </a:srgbClr>
                </a:clrTo>
              </a:clrChange>
            </a:blip>
            <a:stretch>
              <a:fillRect/>
            </a:stretch>
          </p:blipFill>
          <p:spPr>
            <a:xfrm>
              <a:off x="5374284" y="3369101"/>
              <a:ext cx="289994" cy="324000"/>
            </a:xfrm>
            <a:prstGeom prst="rect">
              <a:avLst/>
            </a:prstGeom>
          </p:spPr>
        </p:pic>
        <p:pic>
          <p:nvPicPr>
            <p:cNvPr id="9" name="Picture 8"/>
            <p:cNvPicPr>
              <a:picLocks noChangeAspect="1"/>
            </p:cNvPicPr>
            <p:nvPr/>
          </p:nvPicPr>
          <p:blipFill>
            <a:blip r:embed="rId8"/>
            <a:stretch>
              <a:fillRect/>
            </a:stretch>
          </p:blipFill>
          <p:spPr>
            <a:xfrm>
              <a:off x="5701492" y="3369101"/>
              <a:ext cx="1028204" cy="324000"/>
            </a:xfrm>
            <a:prstGeom prst="rect">
              <a:avLst/>
            </a:prstGeom>
          </p:spPr>
        </p:pic>
      </p:gr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7246" y="4942295"/>
            <a:ext cx="1220816" cy="529020"/>
          </a:xfrm>
          <a:prstGeom prst="rect">
            <a:avLst/>
          </a:prstGeom>
        </p:spPr>
      </p:pic>
    </p:spTree>
    <p:extLst>
      <p:ext uri="{BB962C8B-B14F-4D97-AF65-F5344CB8AC3E}">
        <p14:creationId xmlns:p14="http://schemas.microsoft.com/office/powerpoint/2010/main" val="104223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Calibri" panose="020F0502020204030204" pitchFamily="34" charset="0"/>
              </a:rPr>
              <a:t>Registration of babies in the UK</a:t>
            </a:r>
          </a:p>
        </p:txBody>
      </p:sp>
      <p:sp>
        <p:nvSpPr>
          <p:cNvPr id="3" name="Content Placeholder 2"/>
          <p:cNvSpPr>
            <a:spLocks noGrp="1"/>
          </p:cNvSpPr>
          <p:nvPr>
            <p:ph idx="1"/>
          </p:nvPr>
        </p:nvSpPr>
        <p:spPr>
          <a:xfrm>
            <a:off x="202224" y="1408906"/>
            <a:ext cx="6771994" cy="3780768"/>
          </a:xfrm>
        </p:spPr>
        <p:txBody>
          <a:bodyPr>
            <a:normAutofit fontScale="92500"/>
          </a:bodyPr>
          <a:lstStyle/>
          <a:p>
            <a:pPr marL="342900" lvl="1" indent="0">
              <a:lnSpc>
                <a:spcPct val="110000"/>
              </a:lnSpc>
              <a:buNone/>
            </a:pPr>
            <a:r>
              <a:rPr lang="en-GB" dirty="0">
                <a:solidFill>
                  <a:schemeClr val="bg2">
                    <a:lumMod val="50000"/>
                  </a:schemeClr>
                </a:solidFill>
              </a:rPr>
              <a:t>A baby that is born alive and dies shortly after birth at any gestation</a:t>
            </a:r>
          </a:p>
          <a:p>
            <a:pPr marL="342900" lvl="1" indent="0">
              <a:lnSpc>
                <a:spcPct val="110000"/>
              </a:lnSpc>
              <a:buNone/>
            </a:pPr>
            <a:r>
              <a:rPr lang="en-GB" dirty="0">
                <a:solidFill>
                  <a:schemeClr val="bg2">
                    <a:lumMod val="50000"/>
                  </a:schemeClr>
                </a:solidFill>
              </a:rPr>
              <a:t>-&gt; Official birth and death registration</a:t>
            </a:r>
          </a:p>
          <a:p>
            <a:pPr lvl="1">
              <a:lnSpc>
                <a:spcPct val="110000"/>
              </a:lnSpc>
              <a:buFontTx/>
              <a:buChar char="-"/>
            </a:pPr>
            <a:endParaRPr lang="en-GB" dirty="0">
              <a:solidFill>
                <a:schemeClr val="bg2">
                  <a:lumMod val="50000"/>
                </a:schemeClr>
              </a:solidFill>
            </a:endParaRPr>
          </a:p>
          <a:p>
            <a:pPr marL="342900" lvl="1" indent="0">
              <a:lnSpc>
                <a:spcPct val="110000"/>
              </a:lnSpc>
              <a:buNone/>
            </a:pPr>
            <a:r>
              <a:rPr lang="en-GB" dirty="0">
                <a:solidFill>
                  <a:schemeClr val="bg2">
                    <a:lumMod val="50000"/>
                  </a:schemeClr>
                </a:solidFill>
              </a:rPr>
              <a:t>A baby that is born showing no signs of life from 24 weeks of gestation</a:t>
            </a:r>
          </a:p>
          <a:p>
            <a:pPr marL="342900" lvl="1" indent="0">
              <a:lnSpc>
                <a:spcPct val="110000"/>
              </a:lnSpc>
              <a:buNone/>
            </a:pPr>
            <a:r>
              <a:rPr lang="en-GB" dirty="0">
                <a:solidFill>
                  <a:schemeClr val="bg2">
                    <a:lumMod val="50000"/>
                  </a:schemeClr>
                </a:solidFill>
              </a:rPr>
              <a:t>-&gt; Official stillbirth registration</a:t>
            </a:r>
          </a:p>
          <a:p>
            <a:pPr lvl="1">
              <a:lnSpc>
                <a:spcPct val="110000"/>
              </a:lnSpc>
              <a:buFontTx/>
              <a:buChar char="-"/>
            </a:pPr>
            <a:endParaRPr lang="en-GB" dirty="0">
              <a:solidFill>
                <a:schemeClr val="bg2">
                  <a:lumMod val="50000"/>
                </a:schemeClr>
              </a:solidFill>
            </a:endParaRPr>
          </a:p>
          <a:p>
            <a:pPr marL="342900" lvl="1" indent="0">
              <a:lnSpc>
                <a:spcPct val="110000"/>
              </a:lnSpc>
              <a:buNone/>
            </a:pPr>
            <a:r>
              <a:rPr lang="en-GB" b="1" dirty="0">
                <a:solidFill>
                  <a:schemeClr val="bg2">
                    <a:lumMod val="50000"/>
                  </a:schemeClr>
                </a:solidFill>
              </a:rPr>
              <a:t>BUT</a:t>
            </a:r>
          </a:p>
          <a:p>
            <a:pPr marL="342900" lvl="1" indent="0">
              <a:lnSpc>
                <a:spcPct val="110000"/>
              </a:lnSpc>
              <a:buNone/>
            </a:pPr>
            <a:r>
              <a:rPr lang="en-GB" dirty="0">
                <a:solidFill>
                  <a:schemeClr val="bg2">
                    <a:lumMod val="50000"/>
                  </a:schemeClr>
                </a:solidFill>
              </a:rPr>
              <a:t>A baby born showing no signs of life before 24 weeks of gestation</a:t>
            </a:r>
          </a:p>
          <a:p>
            <a:pPr marL="342900" lvl="1" indent="0">
              <a:lnSpc>
                <a:spcPct val="110000"/>
              </a:lnSpc>
              <a:buNone/>
            </a:pPr>
            <a:r>
              <a:rPr lang="en-GB" dirty="0">
                <a:solidFill>
                  <a:schemeClr val="bg2">
                    <a:lumMod val="50000"/>
                  </a:schemeClr>
                </a:solidFill>
              </a:rPr>
              <a:t>-&gt;  No official registration and referred to as a </a:t>
            </a:r>
            <a:r>
              <a:rPr lang="en-GB" dirty="0" smtClean="0">
                <a:solidFill>
                  <a:schemeClr val="bg2">
                    <a:lumMod val="50000"/>
                  </a:schemeClr>
                </a:solidFill>
              </a:rPr>
              <a:t>miscarriage</a:t>
            </a:r>
          </a:p>
          <a:p>
            <a:pPr marL="342900" lvl="1" indent="0">
              <a:lnSpc>
                <a:spcPct val="110000"/>
              </a:lnSpc>
              <a:buNone/>
            </a:pPr>
            <a:r>
              <a:rPr lang="en-GB" dirty="0">
                <a:solidFill>
                  <a:schemeClr val="bg2">
                    <a:lumMod val="50000"/>
                  </a:schemeClr>
                </a:solidFill>
              </a:rPr>
              <a:t>-&gt; </a:t>
            </a:r>
            <a:r>
              <a:rPr lang="en-GB" dirty="0" smtClean="0">
                <a:solidFill>
                  <a:schemeClr val="bg2">
                    <a:lumMod val="50000"/>
                  </a:schemeClr>
                </a:solidFill>
              </a:rPr>
              <a:t>These </a:t>
            </a:r>
            <a:r>
              <a:rPr lang="en-GB" dirty="0">
                <a:solidFill>
                  <a:schemeClr val="bg2">
                    <a:lumMod val="50000"/>
                  </a:schemeClr>
                </a:solidFill>
              </a:rPr>
              <a:t>babies are not counted in any mortality statistics</a:t>
            </a:r>
          </a:p>
          <a:p>
            <a:pPr marL="342900" lvl="1" indent="0">
              <a:lnSpc>
                <a:spcPct val="110000"/>
              </a:lnSpc>
              <a:buNone/>
            </a:pPr>
            <a:endParaRPr lang="en-GB" dirty="0">
              <a:solidFill>
                <a:schemeClr val="bg2">
                  <a:lumMod val="50000"/>
                </a:schemeClr>
              </a:solidFill>
            </a:endParaRPr>
          </a:p>
        </p:txBody>
      </p:sp>
      <p:pic>
        <p:nvPicPr>
          <p:cNvPr id="4" name="Picture 4" descr="http://www.ukcertificates.com/images/cert-adoption-england-wa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6008" y="1320193"/>
            <a:ext cx="1815201" cy="2457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ukcertificates.com/images/cert-death-england-w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427" y="2841402"/>
            <a:ext cx="1728192" cy="258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4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Calibri" panose="020F0502020204030204" pitchFamily="34" charset="0"/>
              </a:rPr>
              <a:t>Variation in registration of babies in the UK</a:t>
            </a:r>
          </a:p>
        </p:txBody>
      </p:sp>
      <p:sp>
        <p:nvSpPr>
          <p:cNvPr id="3" name="Content Placeholder 2"/>
          <p:cNvSpPr>
            <a:spLocks noGrp="1"/>
          </p:cNvSpPr>
          <p:nvPr>
            <p:ph idx="1"/>
          </p:nvPr>
        </p:nvSpPr>
        <p:spPr>
          <a:xfrm>
            <a:off x="628650" y="1408907"/>
            <a:ext cx="7126575" cy="3954401"/>
          </a:xfrm>
        </p:spPr>
        <p:txBody>
          <a:bodyPr>
            <a:normAutofit/>
          </a:bodyPr>
          <a:lstStyle/>
          <a:p>
            <a:pPr>
              <a:lnSpc>
                <a:spcPct val="110000"/>
              </a:lnSpc>
            </a:pPr>
            <a:r>
              <a:rPr lang="en-GB" sz="1800" dirty="0">
                <a:solidFill>
                  <a:schemeClr val="bg2">
                    <a:lumMod val="50000"/>
                  </a:schemeClr>
                </a:solidFill>
              </a:rPr>
              <a:t>There is wide variation between geographical areas as to whether a baby born at 22 or 23 weeks is reported as live born</a:t>
            </a:r>
          </a:p>
          <a:p>
            <a:pPr lvl="1">
              <a:lnSpc>
                <a:spcPct val="110000"/>
              </a:lnSpc>
            </a:pPr>
            <a:r>
              <a:rPr lang="en-GB" dirty="0">
                <a:solidFill>
                  <a:schemeClr val="bg2">
                    <a:lumMod val="50000"/>
                  </a:schemeClr>
                </a:solidFill>
              </a:rPr>
              <a:t>Ranging from </a:t>
            </a:r>
            <a:r>
              <a:rPr lang="en-GB" b="1" dirty="0">
                <a:solidFill>
                  <a:schemeClr val="bg2">
                    <a:lumMod val="50000"/>
                  </a:schemeClr>
                </a:solidFill>
              </a:rPr>
              <a:t>1 in 5 babies to 4 in 5 babies </a:t>
            </a:r>
            <a:r>
              <a:rPr lang="en-GB" dirty="0">
                <a:solidFill>
                  <a:schemeClr val="bg2">
                    <a:lumMod val="50000"/>
                  </a:schemeClr>
                </a:solidFill>
              </a:rPr>
              <a:t>recorded as live born </a:t>
            </a:r>
          </a:p>
          <a:p>
            <a:pPr marL="342900" lvl="1" indent="0">
              <a:lnSpc>
                <a:spcPct val="110000"/>
              </a:lnSpc>
              <a:buNone/>
            </a:pPr>
            <a:endParaRPr lang="en-GB" dirty="0">
              <a:solidFill>
                <a:schemeClr val="bg2">
                  <a:lumMod val="50000"/>
                </a:schemeClr>
              </a:solidFill>
            </a:endParaRPr>
          </a:p>
          <a:p>
            <a:pPr marL="0" indent="0">
              <a:lnSpc>
                <a:spcPct val="110000"/>
              </a:lnSpc>
              <a:buNone/>
            </a:pPr>
            <a:endParaRPr lang="en-GB" sz="1800" dirty="0">
              <a:solidFill>
                <a:schemeClr val="bg2">
                  <a:lumMod val="50000"/>
                </a:schemeClr>
              </a:solidFill>
            </a:endParaRPr>
          </a:p>
          <a:p>
            <a:pPr>
              <a:lnSpc>
                <a:spcPct val="110000"/>
              </a:lnSpc>
            </a:pPr>
            <a:r>
              <a:rPr lang="en-GB" sz="1800" dirty="0" smtClean="0">
                <a:solidFill>
                  <a:schemeClr val="bg2">
                    <a:lumMod val="50000"/>
                  </a:schemeClr>
                </a:solidFill>
              </a:rPr>
              <a:t>May arise from differing views on viability and what it means to be born alive by clinical teams</a:t>
            </a:r>
          </a:p>
          <a:p>
            <a:pPr>
              <a:lnSpc>
                <a:spcPct val="110000"/>
              </a:lnSpc>
            </a:pPr>
            <a:endParaRPr lang="en-GB" sz="1800" dirty="0">
              <a:solidFill>
                <a:schemeClr val="bg2">
                  <a:lumMod val="50000"/>
                </a:schemeClr>
              </a:solidFill>
            </a:endParaRPr>
          </a:p>
          <a:p>
            <a:pPr>
              <a:lnSpc>
                <a:spcPct val="110000"/>
              </a:lnSpc>
            </a:pPr>
            <a:r>
              <a:rPr lang="en-GB" sz="1800" dirty="0" smtClean="0">
                <a:solidFill>
                  <a:schemeClr val="bg2">
                    <a:lumMod val="50000"/>
                  </a:schemeClr>
                </a:solidFill>
              </a:rPr>
              <a:t>In </a:t>
            </a:r>
            <a:r>
              <a:rPr lang="en-GB" sz="1800" dirty="0">
                <a:solidFill>
                  <a:schemeClr val="bg2">
                    <a:lumMod val="50000"/>
                  </a:schemeClr>
                </a:solidFill>
              </a:rPr>
              <a:t>one hospital a woman may have their baby’s death registered as a neonatal death but in another hospital the same woman’s baby may have gone unregistered as a late miscarriage</a:t>
            </a:r>
          </a:p>
        </p:txBody>
      </p:sp>
    </p:spTree>
    <p:extLst>
      <p:ext uri="{BB962C8B-B14F-4D97-AF65-F5344CB8AC3E}">
        <p14:creationId xmlns:p14="http://schemas.microsoft.com/office/powerpoint/2010/main" val="360163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latin typeface="Calibri" panose="020F0502020204030204" pitchFamily="34" charset="0"/>
              </a:rPr>
              <a:t>Births at the limits of viability</a:t>
            </a:r>
          </a:p>
        </p:txBody>
      </p:sp>
      <p:sp>
        <p:nvSpPr>
          <p:cNvPr id="3" name="Content Placeholder 2"/>
          <p:cNvSpPr>
            <a:spLocks noGrp="1"/>
          </p:cNvSpPr>
          <p:nvPr>
            <p:ph idx="1"/>
          </p:nvPr>
        </p:nvSpPr>
        <p:spPr>
          <a:xfrm>
            <a:off x="628649" y="1404688"/>
            <a:ext cx="6253633" cy="3513785"/>
          </a:xfrm>
        </p:spPr>
        <p:txBody>
          <a:bodyPr>
            <a:normAutofit/>
          </a:bodyPr>
          <a:lstStyle/>
          <a:p>
            <a:pPr marL="0" indent="0">
              <a:lnSpc>
                <a:spcPct val="110000"/>
              </a:lnSpc>
              <a:buNone/>
            </a:pPr>
            <a:r>
              <a:rPr lang="en-GB" dirty="0">
                <a:solidFill>
                  <a:schemeClr val="bg2">
                    <a:lumMod val="50000"/>
                  </a:schemeClr>
                </a:solidFill>
              </a:rPr>
              <a:t>Births before 24 weeks of gestations are extremely rare</a:t>
            </a:r>
          </a:p>
          <a:p>
            <a:pPr marL="0" indent="0">
              <a:lnSpc>
                <a:spcPct val="110000"/>
              </a:lnSpc>
              <a:buNone/>
            </a:pPr>
            <a:endParaRPr lang="en-GB" dirty="0">
              <a:solidFill>
                <a:schemeClr val="bg2">
                  <a:lumMod val="50000"/>
                </a:schemeClr>
              </a:solidFill>
            </a:endParaRPr>
          </a:p>
          <a:p>
            <a:pPr lvl="1">
              <a:lnSpc>
                <a:spcPct val="110000"/>
              </a:lnSpc>
            </a:pPr>
            <a:r>
              <a:rPr lang="en-GB" dirty="0">
                <a:solidFill>
                  <a:schemeClr val="bg2">
                    <a:lumMod val="50000"/>
                  </a:schemeClr>
                </a:solidFill>
              </a:rPr>
              <a:t>Little reliable information on the number of births before 22 weeks gestation</a:t>
            </a:r>
          </a:p>
          <a:p>
            <a:pPr lvl="1">
              <a:lnSpc>
                <a:spcPct val="110000"/>
              </a:lnSpc>
            </a:pPr>
            <a:r>
              <a:rPr lang="en-GB" dirty="0">
                <a:solidFill>
                  <a:schemeClr val="bg2">
                    <a:lumMod val="50000"/>
                  </a:schemeClr>
                </a:solidFill>
              </a:rPr>
              <a:t>MBRRACE-UK report all babies are born at 22</a:t>
            </a:r>
            <a:r>
              <a:rPr lang="en-GB" baseline="30000" dirty="0">
                <a:solidFill>
                  <a:schemeClr val="bg2">
                    <a:lumMod val="50000"/>
                  </a:schemeClr>
                </a:solidFill>
              </a:rPr>
              <a:t>+0</a:t>
            </a:r>
            <a:r>
              <a:rPr lang="en-GB" dirty="0">
                <a:solidFill>
                  <a:schemeClr val="bg2">
                    <a:lumMod val="50000"/>
                  </a:schemeClr>
                </a:solidFill>
              </a:rPr>
              <a:t>-23</a:t>
            </a:r>
            <a:r>
              <a:rPr lang="en-GB" baseline="30000" dirty="0">
                <a:solidFill>
                  <a:schemeClr val="bg2">
                    <a:lumMod val="50000"/>
                  </a:schemeClr>
                </a:solidFill>
              </a:rPr>
              <a:t>+6</a:t>
            </a:r>
            <a:r>
              <a:rPr lang="en-GB" dirty="0">
                <a:solidFill>
                  <a:schemeClr val="bg2">
                    <a:lumMod val="50000"/>
                  </a:schemeClr>
                </a:solidFill>
              </a:rPr>
              <a:t> weeks gestation approx. 1 in 800 births</a:t>
            </a:r>
          </a:p>
          <a:p>
            <a:pPr>
              <a:lnSpc>
                <a:spcPct val="110000"/>
              </a:lnSpc>
            </a:pPr>
            <a:endParaRPr lang="en-GB" dirty="0">
              <a:solidFill>
                <a:schemeClr val="bg2">
                  <a:lumMod val="50000"/>
                </a:schemeClr>
              </a:solidFill>
            </a:endParaRPr>
          </a:p>
          <a:p>
            <a:pPr marL="0" indent="0">
              <a:lnSpc>
                <a:spcPct val="110000"/>
              </a:lnSpc>
              <a:buNone/>
            </a:pPr>
            <a:r>
              <a:rPr lang="en-GB" dirty="0">
                <a:solidFill>
                  <a:schemeClr val="bg2">
                    <a:lumMod val="50000"/>
                  </a:schemeClr>
                </a:solidFill>
              </a:rPr>
              <a:t>As survival is very poor births at 22 and 23 weeks they make up around 20% of baby deaths </a:t>
            </a:r>
          </a:p>
        </p:txBody>
      </p:sp>
      <p:graphicFrame>
        <p:nvGraphicFramePr>
          <p:cNvPr id="6" name="Chart 5"/>
          <p:cNvGraphicFramePr>
            <a:graphicFrameLocks noChangeAspect="1"/>
          </p:cNvGraphicFramePr>
          <p:nvPr>
            <p:extLst>
              <p:ext uri="{D42A27DB-BD31-4B8C-83A1-F6EECF244321}">
                <p14:modId xmlns:p14="http://schemas.microsoft.com/office/powerpoint/2010/main" val="3283782123"/>
              </p:ext>
            </p:extLst>
          </p:nvPr>
        </p:nvGraphicFramePr>
        <p:xfrm>
          <a:off x="6882283" y="395654"/>
          <a:ext cx="1800000" cy="2830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3801054328"/>
              </p:ext>
            </p:extLst>
          </p:nvPr>
        </p:nvGraphicFramePr>
        <p:xfrm>
          <a:off x="6882282" y="2857500"/>
          <a:ext cx="1800000" cy="2401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73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lumMod val="50000"/>
                  </a:schemeClr>
                </a:solidFill>
              </a:rPr>
              <a:t>Impact on national and international comparisons</a:t>
            </a:r>
            <a:endParaRPr lang="en-GB" dirty="0"/>
          </a:p>
        </p:txBody>
      </p:sp>
      <p:sp>
        <p:nvSpPr>
          <p:cNvPr id="3" name="Content Placeholder 2"/>
          <p:cNvSpPr>
            <a:spLocks noGrp="1"/>
          </p:cNvSpPr>
          <p:nvPr>
            <p:ph idx="1"/>
          </p:nvPr>
        </p:nvSpPr>
        <p:spPr>
          <a:xfrm>
            <a:off x="628650" y="1521354"/>
            <a:ext cx="4106852" cy="3638041"/>
          </a:xfrm>
        </p:spPr>
        <p:txBody>
          <a:bodyPr/>
          <a:lstStyle/>
          <a:p>
            <a:r>
              <a:rPr lang="en-GB" dirty="0" smtClean="0">
                <a:solidFill>
                  <a:schemeClr val="bg2">
                    <a:lumMod val="50000"/>
                  </a:schemeClr>
                </a:solidFill>
              </a:rPr>
              <a:t>Variation leads to artefactual </a:t>
            </a:r>
            <a:r>
              <a:rPr lang="en-GB" dirty="0">
                <a:solidFill>
                  <a:schemeClr val="bg2">
                    <a:lumMod val="50000"/>
                  </a:schemeClr>
                </a:solidFill>
              </a:rPr>
              <a:t>differences in mortality rates</a:t>
            </a:r>
          </a:p>
          <a:p>
            <a:r>
              <a:rPr lang="en-GB" dirty="0">
                <a:solidFill>
                  <a:schemeClr val="bg2">
                    <a:lumMod val="50000"/>
                  </a:schemeClr>
                </a:solidFill>
              </a:rPr>
              <a:t>Invalid comparisons </a:t>
            </a:r>
            <a:r>
              <a:rPr lang="en-GB" dirty="0" smtClean="0">
                <a:solidFill>
                  <a:schemeClr val="bg2">
                    <a:lumMod val="50000"/>
                  </a:schemeClr>
                </a:solidFill>
              </a:rPr>
              <a:t>nationally and internationally as </a:t>
            </a:r>
            <a:r>
              <a:rPr lang="en-GB" dirty="0">
                <a:solidFill>
                  <a:schemeClr val="bg2">
                    <a:lumMod val="50000"/>
                  </a:schemeClr>
                </a:solidFill>
              </a:rPr>
              <a:t>not comparing “Like with like”</a:t>
            </a:r>
          </a:p>
          <a:p>
            <a:r>
              <a:rPr lang="en-GB" dirty="0">
                <a:solidFill>
                  <a:schemeClr val="bg2">
                    <a:lumMod val="50000"/>
                  </a:schemeClr>
                </a:solidFill>
              </a:rPr>
              <a:t>Inappropriate implementation of </a:t>
            </a:r>
            <a:r>
              <a:rPr lang="en-GB" dirty="0" smtClean="0">
                <a:solidFill>
                  <a:schemeClr val="bg2">
                    <a:lumMod val="50000"/>
                  </a:schemeClr>
                </a:solidFill>
              </a:rPr>
              <a:t>services</a:t>
            </a:r>
            <a:endParaRPr lang="en-GB" dirty="0">
              <a:solidFill>
                <a:schemeClr val="bg2">
                  <a:lumMod val="50000"/>
                </a:schemeClr>
              </a:solidFill>
            </a:endParaRPr>
          </a:p>
        </p:txBody>
      </p:sp>
      <p:pic>
        <p:nvPicPr>
          <p:cNvPr id="4" name="Picture 3"/>
          <p:cNvPicPr>
            <a:picLocks noChangeAspect="1"/>
          </p:cNvPicPr>
          <p:nvPr/>
        </p:nvPicPr>
        <p:blipFill>
          <a:blip r:embed="rId2"/>
          <a:stretch>
            <a:fillRect/>
          </a:stretch>
        </p:blipFill>
        <p:spPr>
          <a:xfrm>
            <a:off x="5098798" y="930513"/>
            <a:ext cx="3732904" cy="3475256"/>
          </a:xfrm>
          <a:prstGeom prst="rect">
            <a:avLst/>
          </a:prstGeom>
        </p:spPr>
      </p:pic>
      <p:pic>
        <p:nvPicPr>
          <p:cNvPr id="5" name="Picture 4"/>
          <p:cNvPicPr>
            <a:picLocks noChangeAspect="1"/>
          </p:cNvPicPr>
          <p:nvPr/>
        </p:nvPicPr>
        <p:blipFill>
          <a:blip r:embed="rId3"/>
          <a:stretch>
            <a:fillRect/>
          </a:stretch>
        </p:blipFill>
        <p:spPr>
          <a:xfrm>
            <a:off x="4438734" y="3459867"/>
            <a:ext cx="3468308" cy="1891804"/>
          </a:xfrm>
          <a:prstGeom prst="rect">
            <a:avLst/>
          </a:prstGeom>
        </p:spPr>
      </p:pic>
    </p:spTree>
    <p:extLst>
      <p:ext uri="{BB962C8B-B14F-4D97-AF65-F5344CB8AC3E}">
        <p14:creationId xmlns:p14="http://schemas.microsoft.com/office/powerpoint/2010/main" val="12413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lumMod val="50000"/>
                  </a:schemeClr>
                </a:solidFill>
                <a:latin typeface="+mn-lt"/>
              </a:rPr>
              <a:t>The importance of parents’ perspectives and experiences</a:t>
            </a:r>
            <a:endParaRPr lang="en-GB" dirty="0">
              <a:solidFill>
                <a:schemeClr val="bg2">
                  <a:lumMod val="50000"/>
                </a:schemeClr>
              </a:solidFill>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solidFill>
                  <a:schemeClr val="bg2">
                    <a:lumMod val="50000"/>
                  </a:schemeClr>
                </a:solidFill>
              </a:rPr>
              <a:t>Parents’ perspectives and experiences of loss at this gestation are often overlooked</a:t>
            </a:r>
          </a:p>
          <a:p>
            <a:pPr marL="0" indent="0">
              <a:buNone/>
            </a:pPr>
            <a:r>
              <a:rPr lang="en-GB" dirty="0" smtClean="0">
                <a:solidFill>
                  <a:schemeClr val="bg2">
                    <a:lumMod val="50000"/>
                  </a:schemeClr>
                </a:solidFill>
              </a:rPr>
              <a:t>Clinicians may make assumptions about parents’ preferences around birth and death registration based on anecdotal evidence</a:t>
            </a:r>
          </a:p>
          <a:p>
            <a:endParaRPr lang="en-GB" dirty="0" smtClean="0">
              <a:solidFill>
                <a:schemeClr val="bg2">
                  <a:lumMod val="50000"/>
                </a:schemeClr>
              </a:solidFill>
            </a:endParaRPr>
          </a:p>
          <a:p>
            <a:r>
              <a:rPr lang="en-GB" dirty="0" smtClean="0">
                <a:solidFill>
                  <a:schemeClr val="bg2">
                    <a:lumMod val="50000"/>
                  </a:schemeClr>
                </a:solidFill>
              </a:rPr>
              <a:t>What are is the overall experience of care of parents losing a baby at this gestation?</a:t>
            </a:r>
          </a:p>
          <a:p>
            <a:r>
              <a:rPr lang="en-GB" dirty="0" smtClean="0">
                <a:solidFill>
                  <a:schemeClr val="bg2">
                    <a:lumMod val="50000"/>
                  </a:schemeClr>
                </a:solidFill>
              </a:rPr>
              <a:t>How do legal gestational age limits for stillbirth registration impact on parents’ experiences of loss?</a:t>
            </a:r>
          </a:p>
          <a:p>
            <a:r>
              <a:rPr lang="en-GB" dirty="0" smtClean="0">
                <a:solidFill>
                  <a:schemeClr val="bg2">
                    <a:lumMod val="50000"/>
                  </a:schemeClr>
                </a:solidFill>
              </a:rPr>
              <a:t>Are parents’ experiences similar to loss later or earlier in pregnancy?</a:t>
            </a:r>
          </a:p>
          <a:p>
            <a:r>
              <a:rPr lang="en-GB" dirty="0" smtClean="0">
                <a:solidFill>
                  <a:schemeClr val="bg2">
                    <a:lumMod val="50000"/>
                  </a:schemeClr>
                </a:solidFill>
              </a:rPr>
              <a:t>Can we incorporate parents’ experiences into a resource to support parents, family and clinicians in the future</a:t>
            </a:r>
          </a:p>
        </p:txBody>
      </p:sp>
    </p:spTree>
    <p:extLst>
      <p:ext uri="{BB962C8B-B14F-4D97-AF65-F5344CB8AC3E}">
        <p14:creationId xmlns:p14="http://schemas.microsoft.com/office/powerpoint/2010/main" val="345023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2478</TotalTime>
  <Words>2598</Words>
  <Application>Microsoft Office PowerPoint</Application>
  <PresentationFormat>On-screen Show (16:10)</PresentationFormat>
  <Paragraphs>267</Paragraphs>
  <Slides>42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ＭＳ Ｐゴシック</vt:lpstr>
      <vt:lpstr>Arial</vt:lpstr>
      <vt:lpstr>Calibri</vt:lpstr>
      <vt:lpstr>Calibri Light</vt:lpstr>
      <vt:lpstr>Office Theme</vt:lpstr>
      <vt:lpstr>Parents’ experiences of losing a baby between 20 and 24 weeks of pregnancy</vt:lpstr>
      <vt:lpstr>Why we did the research</vt:lpstr>
      <vt:lpstr>The effects of stillbirth affect mothers,  their families, health services, society, and governments</vt:lpstr>
      <vt:lpstr>The effects of how we report stillbirths affect mothers, fathers, their families, health services, society, and governments</vt:lpstr>
      <vt:lpstr>Registration of babies in the UK</vt:lpstr>
      <vt:lpstr>Variation in registration of babies in the UK</vt:lpstr>
      <vt:lpstr>Births at the limits of viability</vt:lpstr>
      <vt:lpstr>Impact on national and international comparisons</vt:lpstr>
      <vt:lpstr>The importance of parents’ perspectives and experiences</vt:lpstr>
      <vt:lpstr>PowerPoint Presentation</vt:lpstr>
      <vt:lpstr>PowerPoint Presentation</vt:lpstr>
      <vt:lpstr>NIHR – Career Development Fellowship</vt:lpstr>
      <vt:lpstr>How we did the research</vt:lpstr>
      <vt:lpstr>In-depth narrative interviews</vt:lpstr>
      <vt:lpstr>Who participated?</vt:lpstr>
      <vt:lpstr>Parents biographies</vt:lpstr>
      <vt:lpstr>PowerPoint Presentation</vt:lpstr>
      <vt:lpstr>Health talk methodology</vt:lpstr>
      <vt:lpstr>PowerPoint Presentation</vt:lpstr>
      <vt:lpstr>Parents’ voices</vt:lpstr>
      <vt:lpstr>PowerPoint Presentation</vt:lpstr>
      <vt:lpstr>What did parents share with us?</vt:lpstr>
      <vt:lpstr>What did parents share with us?</vt:lpstr>
      <vt:lpstr>(i) Language matters: Terminology of loss</vt:lpstr>
      <vt:lpstr>PowerPoint Presentation</vt:lpstr>
      <vt:lpstr>(ii) Impact of language on seeing the baby</vt:lpstr>
      <vt:lpstr>PowerPoint Presentation</vt:lpstr>
      <vt:lpstr>(iii) Language affects how others react</vt:lpstr>
      <vt:lpstr>PowerPoint Presentation</vt:lpstr>
      <vt:lpstr>(iii) Impact of lack of registration</vt:lpstr>
      <vt:lpstr>(iv) Impact of legal cut-off – parental leave and benefits</vt:lpstr>
      <vt:lpstr>“It was really rubbing salt in the wound”  Sarah spoke about having to pay back costs for dental treatment that she was no longer exempt from </vt:lpstr>
      <vt:lpstr>Improving recognition</vt:lpstr>
      <vt:lpstr>Panel discussion</vt:lpstr>
      <vt:lpstr>Reducing the effects of variation in reporting baby loss on mothers, fathers, their families, health services, society, and governments </vt:lpstr>
      <vt:lpstr>Improving parents’ experiences</vt:lpstr>
      <vt:lpstr>Reducing variation in clinical practice</vt:lpstr>
      <vt:lpstr>Definition of live birth </vt:lpstr>
      <vt:lpstr>Interpreting signs of life</vt:lpstr>
      <vt:lpstr>Work towards guidelines for defining sign of life </vt:lpstr>
      <vt:lpstr>Reducing variation in clinical practice</vt:lpstr>
      <vt:lpstr>Thank you to all the parents and everyone who participated in www.healthtalk.org/20-24 …</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isn’t a miscarriage:  The impact of legal limits for birth and death registration on  parents’ experiences of baby loss</dc:title>
  <dc:creator>Smith, Lucy K. (Dr.)</dc:creator>
  <cp:lastModifiedBy>Kate De Blanger</cp:lastModifiedBy>
  <cp:revision>149</cp:revision>
  <dcterms:created xsi:type="dcterms:W3CDTF">2018-05-16T14:28:29Z</dcterms:created>
  <dcterms:modified xsi:type="dcterms:W3CDTF">2018-07-16T09:22:00Z</dcterms:modified>
</cp:coreProperties>
</file>