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</p:sldMasterIdLst>
  <p:notesMasterIdLst>
    <p:notesMasterId r:id="rId28"/>
  </p:notesMasterIdLst>
  <p:sldIdLst>
    <p:sldId id="256" r:id="rId4"/>
    <p:sldId id="400" r:id="rId5"/>
    <p:sldId id="384" r:id="rId6"/>
    <p:sldId id="294" r:id="rId7"/>
    <p:sldId id="385" r:id="rId8"/>
    <p:sldId id="386" r:id="rId9"/>
    <p:sldId id="387" r:id="rId10"/>
    <p:sldId id="388" r:id="rId11"/>
    <p:sldId id="343" r:id="rId12"/>
    <p:sldId id="380" r:id="rId13"/>
    <p:sldId id="403" r:id="rId14"/>
    <p:sldId id="389" r:id="rId15"/>
    <p:sldId id="390" r:id="rId16"/>
    <p:sldId id="391" r:id="rId17"/>
    <p:sldId id="383" r:id="rId18"/>
    <p:sldId id="392" r:id="rId19"/>
    <p:sldId id="393" r:id="rId20"/>
    <p:sldId id="396" r:id="rId21"/>
    <p:sldId id="394" r:id="rId22"/>
    <p:sldId id="398" r:id="rId23"/>
    <p:sldId id="397" r:id="rId24"/>
    <p:sldId id="402" r:id="rId25"/>
    <p:sldId id="363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3B"/>
    <a:srgbClr val="22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87085" autoAdjust="0"/>
  </p:normalViewPr>
  <p:slideViewPr>
    <p:cSldViewPr snapToGrid="0">
      <p:cViewPr varScale="1">
        <p:scale>
          <a:sx n="101" d="100"/>
          <a:sy n="101" d="100"/>
        </p:scale>
        <p:origin x="108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2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ichard\Desktop\Dropbox\Fiveways%20-%20projects\Sands%20NBCP\Professionals%20research\Analysis\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GB" b="0">
                <a:solidFill>
                  <a:sysClr val="windowText" lastClr="000000"/>
                </a:solidFill>
                <a:latin typeface="Corbel" panose="020B0503020204020204" pitchFamily="34" charset="0"/>
              </a:rPr>
              <a:t>How prepared do you feel when it comes to communicating with bereaved parents? </a:t>
            </a:r>
          </a:p>
          <a:p>
            <a:pPr>
              <a:defRPr>
                <a:latin typeface="Corbel" panose="020B0503020204020204" pitchFamily="34" charset="0"/>
              </a:defRPr>
            </a:pPr>
            <a:r>
              <a:rPr lang="en-GB" sz="1200">
                <a:solidFill>
                  <a:sysClr val="windowText" lastClr="000000"/>
                </a:solidFill>
                <a:latin typeface="Corbel" panose="020B0503020204020204" pitchFamily="34" charset="0"/>
              </a:rPr>
              <a:t>(500)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222222222222223E-2"/>
          <c:y val="0.30995639163781574"/>
          <c:w val="0.93888888888888888"/>
          <c:h val="0.337591498979294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Prepared!$A$4</c:f>
              <c:strCache>
                <c:ptCount val="1"/>
                <c:pt idx="0">
                  <c:v>Not prepared at all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24513618677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FA-44A5-85A7-F02F2856B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Prepared!$C$4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FA-44A5-85A7-F02F2856B553}"/>
            </c:ext>
          </c:extLst>
        </c:ser>
        <c:ser>
          <c:idx val="1"/>
          <c:order val="1"/>
          <c:tx>
            <c:strRef>
              <c:f>Prepared!$A$5</c:f>
              <c:strCache>
                <c:ptCount val="1"/>
                <c:pt idx="0">
                  <c:v>Not very prepared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Prepared!$C$5</c:f>
              <c:numCache>
                <c:formatCode>0%</c:formatCode>
                <c:ptCount val="1"/>
                <c:pt idx="0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FA-44A5-85A7-F02F2856B553}"/>
            </c:ext>
          </c:extLst>
        </c:ser>
        <c:ser>
          <c:idx val="2"/>
          <c:order val="2"/>
          <c:tx>
            <c:strRef>
              <c:f>Prepared!$A$6</c:f>
              <c:strCache>
                <c:ptCount val="1"/>
                <c:pt idx="0">
                  <c:v>Somewhat prepared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A-44A5-85A7-F02F2856B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Prepared!$C$6</c:f>
              <c:numCache>
                <c:formatCode>0%</c:formatCode>
                <c:ptCount val="1"/>
                <c:pt idx="0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FA-44A5-85A7-F02F2856B553}"/>
            </c:ext>
          </c:extLst>
        </c:ser>
        <c:ser>
          <c:idx val="3"/>
          <c:order val="3"/>
          <c:tx>
            <c:strRef>
              <c:f>Prepared!$A$7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Prepared!$C$7</c:f>
              <c:numCache>
                <c:formatCode>0%</c:formatCode>
                <c:ptCount val="1"/>
                <c:pt idx="0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FA-44A5-85A7-F02F2856B553}"/>
            </c:ext>
          </c:extLst>
        </c:ser>
        <c:ser>
          <c:idx val="4"/>
          <c:order val="4"/>
          <c:tx>
            <c:strRef>
              <c:f>Prepared!$A$8</c:f>
              <c:strCache>
                <c:ptCount val="1"/>
                <c:pt idx="0">
                  <c:v>Very prepared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Prepared!$C$8</c:f>
              <c:numCache>
                <c:formatCode>0%</c:formatCode>
                <c:ptCount val="1"/>
                <c:pt idx="0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FA-44A5-85A7-F02F2856B553}"/>
            </c:ext>
          </c:extLst>
        </c:ser>
        <c:ser>
          <c:idx val="5"/>
          <c:order val="5"/>
          <c:tx>
            <c:strRef>
              <c:f>Prepared!$A$9</c:f>
              <c:strCache>
                <c:ptCount val="1"/>
                <c:pt idx="0">
                  <c:v>Completely prepared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Prepared!$C$9</c:f>
              <c:numCache>
                <c:formatCode>0%</c:formatCode>
                <c:ptCount val="1"/>
                <c:pt idx="0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FA-44A5-85A7-F02F2856B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80857760"/>
        <c:axId val="180858152"/>
      </c:barChart>
      <c:catAx>
        <c:axId val="18085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0858152"/>
        <c:crosses val="autoZero"/>
        <c:auto val="1"/>
        <c:lblAlgn val="ctr"/>
        <c:lblOffset val="100"/>
        <c:noMultiLvlLbl val="0"/>
      </c:catAx>
      <c:valAx>
        <c:axId val="180858152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110673665791772E-2"/>
          <c:y val="0.68809787881573159"/>
          <c:w val="0.87211154855643047"/>
          <c:h val="0.29253959986519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ysClr val="windowText" lastClr="000000"/>
                </a:solidFill>
              </a:rPr>
              <a:t>How prepared do you feel when it comes to communicating with bereaved parents?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n-GB" sz="1200">
                <a:solidFill>
                  <a:sysClr val="windowText" lastClr="000000"/>
                </a:solidFill>
              </a:rPr>
              <a:t>(% feeling less than prepared)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Prepared!$A$15</c:f>
              <c:strCache>
                <c:ptCount val="1"/>
                <c:pt idx="0">
                  <c:v>% not prepared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Prepared!$B$13:$F$13</c:f>
              <c:strCache>
                <c:ptCount val="5"/>
                <c:pt idx="0">
                  <c:v>Grades 3-5 (80) </c:v>
                </c:pt>
                <c:pt idx="1">
                  <c:v>Grades 6-8 (352)</c:v>
                </c:pt>
                <c:pt idx="2">
                  <c:v>Midwives (317)</c:v>
                </c:pt>
                <c:pt idx="3">
                  <c:v>Not midwives (183)</c:v>
                </c:pt>
                <c:pt idx="4">
                  <c:v>All (500)</c:v>
                </c:pt>
              </c:strCache>
            </c:strRef>
          </c:cat>
          <c:val>
            <c:numRef>
              <c:f>Prepared!$B$15:$F$15</c:f>
              <c:numCache>
                <c:formatCode>0%</c:formatCode>
                <c:ptCount val="5"/>
                <c:pt idx="0">
                  <c:v>0.72499999999999998</c:v>
                </c:pt>
                <c:pt idx="1">
                  <c:v>0.51420454545454541</c:v>
                </c:pt>
                <c:pt idx="2">
                  <c:v>0.55520504731861198</c:v>
                </c:pt>
                <c:pt idx="3">
                  <c:v>0.45901639344262302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B-447B-80D2-AFDCC1DDD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59328"/>
        <c:axId val="180856584"/>
      </c:barChart>
      <c:catAx>
        <c:axId val="18085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0856584"/>
        <c:crosses val="autoZero"/>
        <c:auto val="1"/>
        <c:lblAlgn val="ctr"/>
        <c:lblOffset val="100"/>
        <c:noMultiLvlLbl val="0"/>
      </c:catAx>
      <c:valAx>
        <c:axId val="1808565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085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02B4-2298-4FA6-89A0-2793FA7F57F2}" type="datetimeFigureOut">
              <a:rPr lang="en-GB" smtClean="0"/>
              <a:t>25/06/2018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73C8-98F2-446E-A5DE-1513581A2B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3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1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82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67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392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926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580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72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76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691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3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116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Really important to work with everyone</a:t>
            </a:r>
            <a:r>
              <a:rPr lang="en-GB" baseline="0" dirty="0"/>
              <a:t> – so meets the needs of parents and reflects how HCPs work.  </a:t>
            </a:r>
          </a:p>
          <a:p>
            <a:endParaRPr lang="en-GB" baseline="0" dirty="0"/>
          </a:p>
          <a:p>
            <a:r>
              <a:rPr lang="en-GB" baseline="0" dirty="0"/>
              <a:t>Have worked incrementally. </a:t>
            </a:r>
          </a:p>
          <a:p>
            <a:endParaRPr lang="en-GB" baseline="0" dirty="0"/>
          </a:p>
          <a:p>
            <a:r>
              <a:rPr lang="en-GB" baseline="0" dirty="0"/>
              <a:t>Really good engagement. 300+ on distribution list. 120 at the stakeholder events. </a:t>
            </a:r>
          </a:p>
          <a:p>
            <a:endParaRPr lang="en-GB" baseline="0" dirty="0"/>
          </a:p>
          <a:p>
            <a:r>
              <a:rPr lang="en-GB" baseline="0" dirty="0"/>
              <a:t>No point in drawing up an unachievable wish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773C8-98F2-446E-A5DE-1513581A2B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62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1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5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https://www.youtube.com/watch?v=wPovVrRSRlY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96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91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73C8-98F2-446E-A5DE-1513581A2BA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7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3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4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26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9C2E01D-793F-456C-8FDC-CDE9854A96F2}" type="datetime1">
              <a:rPr lang="en-US" altLang="en-US"/>
              <a:pPr>
                <a:defRPr/>
              </a:pPr>
              <a:t>6/25/2018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3A3EE1F-2D28-4A98-9E16-083AB488C4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8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3FF45-4B23-4290-9DCA-2351D760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0AA1-4C70-4703-9925-C3BED1BC28DA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C72F-60C0-44F0-9E3E-02C47831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4E70A-96D8-47A6-AD32-462E5B09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7C4E-5A33-4F10-B083-A9D8F1D6E7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460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DA87-36B1-4FCD-90C2-DA5C4D4B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1407-10A5-4841-949C-95C99557A9D7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9925C-4D55-4ABE-B0F6-42B987F0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B7C23-16DE-4B3B-8C8B-7B30329A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727F-F4E1-47C6-9596-2E2F901538D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794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929C-88FD-41B5-A742-DDDFDEA2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F6BF-2EAB-41B7-BB7A-A40E21349B2D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A575-16BF-4E66-824A-3334DA03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1B27-B8E1-45F2-9DF5-1D74F5E3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3CD6-939D-449A-B7AF-6B5B3F509B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436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0AE565-2542-416F-9BA3-13886DFB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034-B4ED-491F-A930-069F00B237FC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E363AB-F975-4F8E-B847-04D87385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86B796-A043-4958-8F35-37688D74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B2AB-B1B7-4352-AC7C-595CE715834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795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6566A3-27E9-4F80-8B67-81DC1D6B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9EBD-4024-4258-BB02-253D7DF5EC00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118AE7-CE06-4330-A41A-7C94C804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A6E057-E20A-43BC-9D7D-32154A23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F21-DC58-4BB0-BB35-803B3C24458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831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1C61EA-F375-4C8F-A22F-18FDFF75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C970-F6C3-4430-8E3A-2D0CAF9AB273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1B5201-CA34-4612-9B60-29EFE6DC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82E2A4-AE6D-446B-A74B-E92C2358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A7E5-F519-4AEA-8EEE-E503465B691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26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D67AE6-C92B-45EF-90CD-C4D7B838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9AC6-6654-4EF9-BA43-E981C91DE5D2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CB0929-1807-4F8B-8354-9788588F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39402D-711F-4B52-8E06-2EEF864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ED52-E59D-4B5F-AF35-AB6CD19DC14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476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F54F94-2AA9-440C-8B02-DDF07D1A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7DD5-5E9F-4F86-857A-B864000A016A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A05C0B-D4C6-46C0-BDEE-219B9A3F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2B1569-FF7F-4F0E-A6F5-CFAEF10A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A57A-B7EF-4E0A-8C4F-3B4DA21740D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107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50BF89-DDF8-4CB0-841C-B2A09181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5486-7C4E-4F74-91D0-A415A7934506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69726-F44D-4704-B9D7-771A7857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8D9974-7656-4836-B81E-539CB0E3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8D5B-7FE3-45D9-A40D-CD6684EC0F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9177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0D71D-A7D1-46CF-B5FE-A461FCAF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9309-D1C7-4FEE-AB0E-1917E6B3EC50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E237-A2F5-4481-B96E-E1059E6F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246D-8D90-487B-8A35-88D2A3E6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882C-64D9-42C0-89EB-6951910C740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66785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43AA-3B06-4A9B-8607-2D6787E2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37B1-F24A-4BA4-9791-343FD3733D30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41939-FDFA-4778-96F5-F7B82A3A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CC2-A7F9-4FE2-941C-CC9C697D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4923-0E03-4EEF-BBBF-6AE2276A6BE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34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8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6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215C-F2CB-4824-A907-F422C1426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9BE7-4A43-4F4D-8751-2F57BB769E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4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68" y="5824538"/>
            <a:ext cx="234103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64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itchFamily="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anose="020B0600070205080204" pitchFamily="34" charset="-128"/>
          <a:cs typeface="ＭＳ Ｐゴシック" pitchFamily="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anose="020B0600070205080204" pitchFamily="34" charset="-128"/>
          <a:cs typeface="ＭＳ Ｐゴシック" pitchFamily="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anose="020B0600070205080204" pitchFamily="34" charset="-128"/>
          <a:cs typeface="ＭＳ Ｐゴシック" pitchFamily="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anose="020B0600070205080204" pitchFamily="34" charset="-128"/>
          <a:cs typeface="ＭＳ Ｐゴシック" pitchFamily="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44D426-8D44-435A-93E4-50D359F76F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D78E4B-0659-4B2C-9BB0-50EF0183E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948F-BF57-434D-8F6B-E9AF9D379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69CA6A-F5F0-45BE-9D6D-AC8ED19F85FC}" type="datetimeFigureOut">
              <a:rPr lang="en-GB" altLang="en-US"/>
              <a:pPr>
                <a:defRPr/>
              </a:pPr>
              <a:t>25/06/2018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3B09-1830-432B-AE1C-E7455F844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BA5B-7B5A-45C6-8A48-9B4F13B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6000B2-F212-4B3F-BC48-EA17E0EBBF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91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player.vimeo.com/video/272820256" TargetMode="External"/><Relationship Id="rId4" Type="http://schemas.openxmlformats.org/officeDocument/2006/relationships/hyperlink" Target="https://sands-lothians.org.uk/post-mortem-anima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ovVrRSRl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t="10550" r="23899" b="2429"/>
          <a:stretch/>
        </p:blipFill>
        <p:spPr>
          <a:xfrm>
            <a:off x="2497165" y="632431"/>
            <a:ext cx="7241128" cy="3973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937E34-99F6-422B-B23A-8659CAC43961}"/>
              </a:ext>
            </a:extLst>
          </p:cNvPr>
          <p:cNvSpPr/>
          <p:nvPr/>
        </p:nvSpPr>
        <p:spPr>
          <a:xfrm>
            <a:off x="1558215" y="4768932"/>
            <a:ext cx="9274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ysClr val="windowText" lastClr="000000"/>
                </a:solidFill>
              </a:rPr>
              <a:t>Clea Harmer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ysClr val="windowText" lastClr="000000"/>
                </a:solidFill>
              </a:rPr>
              <a:t>1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en-GB" sz="32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June 2018</a:t>
            </a:r>
          </a:p>
        </p:txBody>
      </p:sp>
    </p:spTree>
    <p:extLst>
      <p:ext uri="{BB962C8B-B14F-4D97-AF65-F5344CB8AC3E}">
        <p14:creationId xmlns:p14="http://schemas.microsoft.com/office/powerpoint/2010/main" val="25747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D2A560-0CC2-4DE7-9AE9-B1A6F9B0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11637" r="20250" b="12279"/>
          <a:stretch/>
        </p:blipFill>
        <p:spPr>
          <a:xfrm>
            <a:off x="1661160" y="514985"/>
            <a:ext cx="8656320" cy="6120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738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84332" y="3244645"/>
            <a:ext cx="4407471" cy="261623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“Parents don’t need protecting; they need the chance to be</a:t>
            </a:r>
          </a:p>
          <a:p>
            <a:pPr algn="ctr"/>
            <a:r>
              <a:rPr lang="en-GB" sz="2000" b="1" dirty="0"/>
              <a:t>parents, provide their child dignity and create memories.”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486400" y="3244645"/>
            <a:ext cx="4407471" cy="261623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“I found it really distressing to have to explain over and over again to different</a:t>
            </a:r>
          </a:p>
          <a:p>
            <a:pPr algn="ctr"/>
            <a:r>
              <a:rPr lang="en-GB" sz="2000" b="1" dirty="0"/>
              <a:t>members of staff that my baby had died.”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02319" y="348761"/>
            <a:ext cx="5123294" cy="2728451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“I wish someone had given us more time to talk about the benefits of</a:t>
            </a:r>
          </a:p>
          <a:p>
            <a:pPr algn="ctr"/>
            <a:r>
              <a:rPr lang="en-GB" sz="2000" b="1" dirty="0"/>
              <a:t>seeing the baby and spending time with him. Of inviting the other kids to</a:t>
            </a:r>
          </a:p>
          <a:p>
            <a:pPr algn="ctr"/>
            <a:r>
              <a:rPr lang="en-GB" sz="2000" b="1" dirty="0"/>
              <a:t>come and meet him.”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843251" y="176981"/>
            <a:ext cx="4542503" cy="306766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“For me the simple things make a huge difference.</a:t>
            </a:r>
          </a:p>
          <a:p>
            <a:pPr algn="ctr"/>
            <a:r>
              <a:rPr lang="en-GB" sz="2000" b="1" dirty="0"/>
              <a:t>Being listened to. Eye contact and someone sitting beside me –</a:t>
            </a:r>
          </a:p>
          <a:p>
            <a:pPr algn="ctr"/>
            <a:r>
              <a:rPr lang="en-GB" sz="2000" b="1" dirty="0"/>
              <a:t>communicating they have time for me.”</a:t>
            </a:r>
          </a:p>
        </p:txBody>
      </p:sp>
    </p:spTree>
    <p:extLst>
      <p:ext uri="{BB962C8B-B14F-4D97-AF65-F5344CB8AC3E}">
        <p14:creationId xmlns:p14="http://schemas.microsoft.com/office/powerpoint/2010/main" val="227202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640" y="258509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Wave 1 baseline evaluation: </a:t>
            </a:r>
            <a:br>
              <a:rPr lang="en-GB" b="1" dirty="0">
                <a:solidFill>
                  <a:srgbClr val="2EB83B"/>
                </a:solidFill>
              </a:rPr>
            </a:br>
            <a:r>
              <a:rPr lang="en-GB" b="1" dirty="0">
                <a:solidFill>
                  <a:srgbClr val="2EB83B"/>
                </a:solidFill>
              </a:rPr>
              <a:t>key findings from healthcare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1461" y="1906167"/>
            <a:ext cx="10515600" cy="44855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Where in post, bereavement midwives/leads are making a significant and positive difference to bereavement care.</a:t>
            </a:r>
          </a:p>
          <a:p>
            <a:pPr marL="514350" indent="-514350">
              <a:buAutoNum type="arabicPeriod"/>
            </a:pPr>
            <a:r>
              <a:rPr lang="en-GB" dirty="0"/>
              <a:t>Bereavement care is inconsistent with parents experiencing miscarriage or TOPFA receiving less good care, as with parents in A&amp;E or on Gynae Wards</a:t>
            </a:r>
          </a:p>
          <a:p>
            <a:pPr marL="514350" indent="-514350">
              <a:buAutoNum type="arabicPeriod"/>
            </a:pPr>
            <a:r>
              <a:rPr lang="en-GB" dirty="0"/>
              <a:t>Staff on lower grades feel less able to communicate, less able to discuss bad news, less supported to deliver good quality bereavement care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92B44-2822-4534-999B-3CF44A5B9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0" y="4933296"/>
            <a:ext cx="2028830" cy="746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1562E-6E9F-463D-A99E-8F15F80A0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0" y="5748340"/>
            <a:ext cx="1815885" cy="5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88" y="19504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Further Updates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1461" y="1906167"/>
            <a:ext cx="10787752" cy="448552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Wave 2: launched April 2018</a:t>
            </a:r>
          </a:p>
          <a:p>
            <a:pPr marL="0" indent="0">
              <a:buNone/>
            </a:pPr>
            <a:r>
              <a:rPr lang="en-GB" dirty="0"/>
              <a:t>Further 22 sites launched including those with leads who are Health Visitors, GPs, and from neonatal units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DHSC Funding</a:t>
            </a:r>
          </a:p>
          <a:p>
            <a:pPr marL="0" indent="0">
              <a:buNone/>
            </a:pPr>
            <a:r>
              <a:rPr lang="en-GB" dirty="0"/>
              <a:t>In April 2018 Minister for Health announced funding of national roll-out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APPG for Baby Loss</a:t>
            </a:r>
          </a:p>
          <a:p>
            <a:pPr marL="0" indent="0">
              <a:buNone/>
            </a:pPr>
            <a:r>
              <a:rPr lang="en-GB" dirty="0"/>
              <a:t>Continued support from APPG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13" y="5057953"/>
            <a:ext cx="2322705" cy="1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575" y="195047"/>
            <a:ext cx="9765890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Scotland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1461" y="1906167"/>
            <a:ext cx="10515600" cy="448552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Funding from Scottish Government for national roll-out in Scotland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Develop pathway for Scotland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Initial workshop on 25</a:t>
            </a:r>
            <a:r>
              <a:rPr lang="en-GB" baseline="30000" dirty="0"/>
              <a:t>th</a:t>
            </a:r>
            <a:r>
              <a:rPr lang="en-GB" dirty="0"/>
              <a:t> June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Launch of pilot autumn 2018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47" y="3149346"/>
            <a:ext cx="2304718" cy="3457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45" y="4850464"/>
            <a:ext cx="256577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D2276C-B7C7-4852-840D-ABC0814EF2C0}"/>
              </a:ext>
            </a:extLst>
          </p:cNvPr>
          <p:cNvSpPr/>
          <p:nvPr/>
        </p:nvSpPr>
        <p:spPr>
          <a:xfrm>
            <a:off x="346948" y="4123501"/>
            <a:ext cx="510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hlinkClick r:id="rId4"/>
              </a:rPr>
              <a:t>https://sands-lothians.org.uk/post-mortem-animation/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4394" y="1910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>
                <a:solidFill>
                  <a:srgbClr val="2EB83B"/>
                </a:solidFill>
              </a:rPr>
              <a:t>Parent to parent – post mortem film</a:t>
            </a:r>
            <a:endParaRPr lang="en-GB" b="1" dirty="0">
              <a:solidFill>
                <a:srgbClr val="2EB83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54" y="3448533"/>
            <a:ext cx="435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https://player.vimeo.com/video/272820256</a:t>
            </a:r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11" y="2258239"/>
            <a:ext cx="6228164" cy="31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1" y="282315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From current sites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Working across teams / engaging all departments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Senior management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Capacity/resources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Lack of bereavement care facilities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770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74" y="282315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Generally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Too many QI initiatives?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Embedding change (as with PMRT)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Pace that is needed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02" y="1929844"/>
            <a:ext cx="1685072" cy="2246763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9128" y="3995316"/>
            <a:ext cx="2934524" cy="20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38" y="5066052"/>
            <a:ext cx="2282363" cy="17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Vision going forward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National roll-out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Move from ‘nice to have’ to national quality improvement initiative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Remove postcode lottery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From autumn 2018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Use learning from Waves 1 and 2 to inform national roll-out as 3</a:t>
            </a:r>
            <a:r>
              <a:rPr lang="en-GB" baseline="30000" dirty="0"/>
              <a:t>rd</a:t>
            </a:r>
            <a:r>
              <a:rPr lang="en-GB" dirty="0"/>
              <a:t> action research cycle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Use year to move from ‘driven’ model to </a:t>
            </a:r>
          </a:p>
          <a:p>
            <a:pPr marL="0" indent="0">
              <a:buNone/>
            </a:pPr>
            <a:r>
              <a:rPr lang="en-GB" dirty="0"/>
              <a:t>    ‘guided’ model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94" y="5224121"/>
            <a:ext cx="3248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Vision going forward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Embedding the pathway - NBCP Standards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Outline requirements against which standards of bereavement care are assessed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Standards embedded in pathway, but also in other guidance and frameworks – building on work already undertaken with CQC and PMRT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All national guidance and frameworks supporting achievement of same core standards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63" y="4577693"/>
            <a:ext cx="2192818" cy="2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8509"/>
            <a:ext cx="9820661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1461" y="1906167"/>
            <a:ext cx="10515600" cy="448552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Parents and communication at the heart of the Pathway</a:t>
            </a:r>
          </a:p>
          <a:p>
            <a:pPr marL="514350" indent="-514350">
              <a:buAutoNum type="arabicPeriod"/>
            </a:pPr>
            <a:r>
              <a:rPr lang="en-GB" dirty="0"/>
              <a:t>Updates</a:t>
            </a:r>
          </a:p>
          <a:p>
            <a:pPr marL="0" indent="0">
              <a:buNone/>
            </a:pPr>
            <a:r>
              <a:rPr lang="en-GB" dirty="0"/>
              <a:t>	Pilot sites</a:t>
            </a:r>
          </a:p>
          <a:p>
            <a:pPr marL="0" indent="0">
              <a:buNone/>
            </a:pPr>
            <a:r>
              <a:rPr lang="en-GB" dirty="0"/>
              <a:t>	Evaluation</a:t>
            </a:r>
          </a:p>
          <a:p>
            <a:pPr marL="0" indent="0">
              <a:buNone/>
            </a:pPr>
            <a:r>
              <a:rPr lang="en-GB" dirty="0"/>
              <a:t>3.   Challenges</a:t>
            </a:r>
          </a:p>
          <a:p>
            <a:pPr marL="0" indent="0">
              <a:buNone/>
            </a:pPr>
            <a:r>
              <a:rPr lang="en-GB" dirty="0"/>
              <a:t>4.    Vision going forward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8F7560-EF26-4AF3-8C06-7C9171E27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62" t="24827" r="33750" b="7137"/>
          <a:stretch/>
        </p:blipFill>
        <p:spPr>
          <a:xfrm>
            <a:off x="10241485" y="2474770"/>
            <a:ext cx="1513773" cy="2129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D1D5F-2746-4589-BBC5-78D7693B1D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27" t="27016" r="34121" b="6826"/>
          <a:stretch/>
        </p:blipFill>
        <p:spPr>
          <a:xfrm>
            <a:off x="9463132" y="3133795"/>
            <a:ext cx="1489773" cy="2102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DAEC2-CD9E-4355-BCE6-4B2950E114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72" t="16839" r="43906" b="6141"/>
          <a:stretch/>
        </p:blipFill>
        <p:spPr>
          <a:xfrm>
            <a:off x="8719581" y="4045083"/>
            <a:ext cx="1487101" cy="2102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2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Vision going forward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Training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Bereavement care training already exists – ensuring this is evidence-based and readily available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Bereavement Lead knows what needs to happen – needs support in making this happen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Multi-disciplinary working – putting the parent at the heart of the process - a paradigm shift?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Embedding and maintaining QI initiatives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35" descr="02PIC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584" y="5253848"/>
            <a:ext cx="2727482" cy="147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Vision going forward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Global vision – keeping bereavement care on the agenda</a:t>
            </a:r>
          </a:p>
          <a:p>
            <a:pPr marL="0" indent="0">
              <a:buNone/>
            </a:pPr>
            <a:r>
              <a:rPr lang="en-GB" dirty="0"/>
              <a:t>Ensuring NBCP is linked to global work to improve bereavement care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10" y="3692129"/>
            <a:ext cx="53816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" y="3366873"/>
            <a:ext cx="4474513" cy="124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30" y="4639203"/>
            <a:ext cx="4001146" cy="21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Core Principles of Bereavement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0928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200" b="1" dirty="0">
                <a:solidFill>
                  <a:srgbClr val="7030A0"/>
                </a:solidFill>
              </a:rPr>
              <a:t>Provide comprehensive, ongoing training in the care of bereaved women and families to the whole healthcare team.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b="1" dirty="0">
                <a:solidFill>
                  <a:srgbClr val="7030A0"/>
                </a:solidFill>
              </a:rPr>
              <a:t>Provide respectful maternity care to bereaved women, their families and their babies.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b="1" dirty="0">
                <a:solidFill>
                  <a:srgbClr val="7030A0"/>
                </a:solidFill>
              </a:rPr>
              <a:t>Make every effort to investigate and provide an explanation to women and families for the loss of their baby.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Offer appropriate information and postnatal care to address physical and psychological needs, including a point of contact for ongoing support.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Enable women and families to make Informed and supported decisions about birth options.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Acknowledge the breadth and depth of grief associated with stillbirth and offer appropriate emotional support.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Provide information for women and their families about future pregnancy planning.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Reduce stigma following bereavement by increasing awareness of stillbirth within communities.</a:t>
            </a:r>
          </a:p>
          <a:p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855618" y="6342257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D.Siassakos</a:t>
            </a:r>
            <a:r>
              <a:rPr lang="en-GB" dirty="0"/>
              <a:t>; ISA; University of Bristol; UCL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10"/>
            <a:ext cx="2096814" cy="14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7724" y="2857960"/>
            <a:ext cx="246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professionals across a range of professions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02492" y="-73821"/>
            <a:ext cx="9864884" cy="102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B050"/>
                </a:solidFill>
                <a:latin typeface="Calibri Light" panose="020F0302020204030204"/>
              </a:rPr>
              <a:t>With thanks to all those involved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02492" cy="1344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5" y="5120068"/>
            <a:ext cx="1083672" cy="108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851" y="1445623"/>
            <a:ext cx="493827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Group of stakeholders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Parents &amp; families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Party Parliamentary Group on Baby Loss (APPG)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and social care professionals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Royal colleges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Professionals bodies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leaders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sector organisations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850" y="4232366"/>
            <a:ext cx="49380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Group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5255" y="1439711"/>
            <a:ext cx="5216640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5667" y="3068609"/>
            <a:ext cx="5216435" cy="369332"/>
          </a:xfrm>
          <a:prstGeom prst="rect">
            <a:avLst/>
          </a:prstGeom>
          <a:solidFill>
            <a:srgbClr val="22CD1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Sub-Group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5666" y="3626899"/>
            <a:ext cx="521643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Sub-Group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5460" y="4838609"/>
            <a:ext cx="521643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NBCP supported by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55" y="5330789"/>
            <a:ext cx="679879" cy="7049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65460" y="4232754"/>
            <a:ext cx="52164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 Advisory Group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7084" y="4818261"/>
            <a:ext cx="4600103" cy="2093570"/>
            <a:chOff x="547084" y="4818261"/>
            <a:chExt cx="4600103" cy="2093570"/>
          </a:xfrm>
        </p:grpSpPr>
        <p:grpSp>
          <p:nvGrpSpPr>
            <p:cNvPr id="63" name="Group 62"/>
            <p:cNvGrpSpPr/>
            <p:nvPr/>
          </p:nvGrpSpPr>
          <p:grpSpPr>
            <a:xfrm>
              <a:off x="547084" y="4818261"/>
              <a:ext cx="4600103" cy="1301766"/>
              <a:chOff x="-2234316" y="5148005"/>
              <a:chExt cx="3596504" cy="921298"/>
            </a:xfrm>
          </p:grpSpPr>
          <p:pic>
            <p:nvPicPr>
              <p:cNvPr id="14" name="Picture 13" descr="C:\Users\Joanna.Pell\AppData\Local\Microsoft\Windows\INetCache\Content.Word\ARC logo - Small file size.jp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35554" y="5683627"/>
                <a:ext cx="644210" cy="3856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 descr="C:\Users\Joanna.Pell\AppData\Local\Microsoft\Windows\INetCache\Content.Word\Bliss logo_teal_England - for digital materials_high res.jpg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1029" y="5678550"/>
                <a:ext cx="553400" cy="3526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5" descr="C:\Users\Joanna.Pell\AppData\Local\Microsoft\Windows\INetCache\Content.Word\Lullaby Trust - colour logo JPEG.JPG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068" y="5700812"/>
                <a:ext cx="571044" cy="3684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 descr="C:\Users\Joanna.Pell\AppData\Local\Microsoft\Windows\INetCache\Content.Word\MA_Logo_HiRes 2000x1000.jpg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5887" y="5678550"/>
                <a:ext cx="607213" cy="3628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7" descr="Description: C:\Users\Judith.Schott\Pictures\Sands-logo.jpg"/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44447" y="5695648"/>
                <a:ext cx="617149" cy="3543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92" y="5163449"/>
                <a:ext cx="900596" cy="30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2181" y="5148005"/>
                <a:ext cx="639901" cy="280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4865" y="5205453"/>
                <a:ext cx="575827" cy="225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4316" y="5258969"/>
                <a:ext cx="1007381" cy="171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  <p:pic>
          <p:nvPicPr>
            <p:cNvPr id="49" name="Picture 2" descr="Image result for Institute of health visiting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46" y="6318436"/>
              <a:ext cx="920379" cy="42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851" y="6336217"/>
              <a:ext cx="1150174" cy="33227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824" y="6238261"/>
              <a:ext cx="1241895" cy="67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9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0E1BDC-47EF-48C9-BEDA-CA1D2448A5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t="10550" r="23899" b="2429"/>
          <a:stretch/>
        </p:blipFill>
        <p:spPr>
          <a:xfrm>
            <a:off x="222612" y="4036156"/>
            <a:ext cx="4821337" cy="264585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967316" y="870155"/>
            <a:ext cx="7433187" cy="421803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“What you are doing literally saves lives ….</a:t>
            </a:r>
          </a:p>
          <a:p>
            <a:pPr algn="ctr"/>
            <a:r>
              <a:rPr lang="en-GB" sz="3200" b="1" dirty="0"/>
              <a:t>….  even when a baby dies, good bereavement care saves parents’ lives”</a:t>
            </a:r>
          </a:p>
        </p:txBody>
      </p:sp>
    </p:spTree>
    <p:extLst>
      <p:ext uri="{BB962C8B-B14F-4D97-AF65-F5344CB8AC3E}">
        <p14:creationId xmlns:p14="http://schemas.microsoft.com/office/powerpoint/2010/main" val="39177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6916" y="1136957"/>
            <a:ext cx="104418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2EB83B"/>
                </a:solidFill>
              </a:rPr>
              <a:t>Vision and aim of </a:t>
            </a:r>
          </a:p>
          <a:p>
            <a:pPr algn="ctr"/>
            <a:r>
              <a:rPr lang="en-GB" b="1" dirty="0">
                <a:solidFill>
                  <a:srgbClr val="2EB83B"/>
                </a:solidFill>
              </a:rPr>
              <a:t>National Bereavement Care Pathway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905003" y="3105835"/>
            <a:ext cx="1016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600" kern="0" dirty="0"/>
              <a:t>To ensure that all bereaved parents are offered </a:t>
            </a:r>
          </a:p>
          <a:p>
            <a:pPr lvl="0" algn="ctr">
              <a:defRPr/>
            </a:pPr>
            <a:r>
              <a:rPr lang="en-GB" sz="3600" kern="0" dirty="0"/>
              <a:t>equal, high quality, individualised, safe and sensitive care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1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28" y="409777"/>
            <a:ext cx="9275350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Parents at the heart of the NBCP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3677" y="1907511"/>
            <a:ext cx="10690122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‘Hearing the parents voice’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Parents told us 3 things were important for excellent bereavement care: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3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Communication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3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Continuity and consistency in care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3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Parent-led family involvement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07" y="3582316"/>
            <a:ext cx="4463771" cy="29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56" y="191033"/>
            <a:ext cx="9872984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Communication: </a:t>
            </a:r>
            <a:br>
              <a:rPr lang="en-GB" b="1" dirty="0">
                <a:solidFill>
                  <a:srgbClr val="2EB83B"/>
                </a:solidFill>
              </a:rPr>
            </a:br>
            <a:r>
              <a:rPr lang="en-GB" b="1" dirty="0">
                <a:solidFill>
                  <a:srgbClr val="2EB83B"/>
                </a:solidFill>
              </a:rPr>
              <a:t>finding the right words is hard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3F806D-C35C-49B1-9B0B-24311D8C7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867553"/>
              </p:ext>
            </p:extLst>
          </p:nvPr>
        </p:nvGraphicFramePr>
        <p:xfrm>
          <a:off x="2315497" y="2234690"/>
          <a:ext cx="7934632" cy="344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5167" y="1557638"/>
            <a:ext cx="1117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Everyone needs to find the right words, healthcare professionals included.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434" y="5903893"/>
            <a:ext cx="11447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Baseline evaluation of NBCP (April 2018) showed 52% felt ‘less than prepared’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6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848" y="199071"/>
            <a:ext cx="9275350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Communication: </a:t>
            </a:r>
            <a:br>
              <a:rPr lang="en-GB" b="1" dirty="0">
                <a:solidFill>
                  <a:srgbClr val="2EB83B"/>
                </a:solidFill>
              </a:rPr>
            </a:br>
            <a:r>
              <a:rPr lang="en-GB" b="1" dirty="0">
                <a:solidFill>
                  <a:srgbClr val="2EB83B"/>
                </a:solidFill>
              </a:rPr>
              <a:t>finding the right words is hard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855051" y="5814217"/>
            <a:ext cx="84573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Baseline evaluation of NBCP (April 2018) showed 73% of </a:t>
            </a:r>
          </a:p>
          <a:p>
            <a:pPr algn="ctr"/>
            <a:r>
              <a:rPr lang="en-GB" sz="2800" dirty="0"/>
              <a:t>Midwives grades 3 to 5 felt ‘less than prepared’</a:t>
            </a:r>
          </a:p>
          <a:p>
            <a:pPr algn="ctr"/>
            <a:endParaRPr lang="en-GB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1B58EB5-1233-4CDF-AA5E-5F5CD8C66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780504"/>
              </p:ext>
            </p:extLst>
          </p:nvPr>
        </p:nvGraphicFramePr>
        <p:xfrm>
          <a:off x="2182761" y="1691437"/>
          <a:ext cx="7801897" cy="405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007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474" y="89351"/>
            <a:ext cx="9275350" cy="1325563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rgbClr val="2EB83B"/>
                </a:solidFill>
              </a:rPr>
              <a:t>Communication: </a:t>
            </a:r>
            <a:br>
              <a:rPr lang="en-GB" b="1" dirty="0">
                <a:solidFill>
                  <a:srgbClr val="2EB83B"/>
                </a:solidFill>
              </a:rPr>
            </a:br>
            <a:r>
              <a:rPr lang="en-GB" b="1" dirty="0">
                <a:solidFill>
                  <a:srgbClr val="2EB83B"/>
                </a:solidFill>
              </a:rPr>
              <a:t>finding the right words is hard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2493863" cy="17630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5214" y="3243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wPovVrRSRl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0637" y="1414914"/>
            <a:ext cx="9629540" cy="54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1461" y="1906167"/>
            <a:ext cx="10515600" cy="448552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Feedback from the 11 pilot sites</a:t>
            </a:r>
          </a:p>
          <a:p>
            <a:r>
              <a:rPr lang="en-GB" dirty="0"/>
              <a:t>It has raised the profile of bereavement care and improved relationships with other departments </a:t>
            </a:r>
          </a:p>
          <a:p>
            <a:r>
              <a:rPr lang="en-GB" dirty="0"/>
              <a:t>Some teams difficult to engage with, for example A&amp;E when facing high demand</a:t>
            </a:r>
          </a:p>
          <a:p>
            <a:r>
              <a:rPr lang="en-GB" dirty="0"/>
              <a:t>Sometimes difficult to engage senior staff, though often the reputational benefits resonated </a:t>
            </a:r>
          </a:p>
          <a:p>
            <a:r>
              <a:rPr lang="en-GB" dirty="0"/>
              <a:t>Challenging to incorporate into existing roles – it requires a team of people to lead from different departments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207"/>
            <a:ext cx="2493863" cy="176305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2761" y="1691437"/>
            <a:ext cx="15615180" cy="6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6239261" y="1115878"/>
            <a:ext cx="4191098" cy="180541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We talk to Gynae a lot more now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182761" y="2805194"/>
            <a:ext cx="3392822" cy="1973284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High quality bereavement care doesn’t make money’ …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219335" y="3093778"/>
            <a:ext cx="3087037" cy="170647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… but important to be seen to do the right thing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905573" y="5395643"/>
            <a:ext cx="2621281" cy="11462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 was already at capacity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7978877" y="5033693"/>
            <a:ext cx="3753340" cy="1508171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We have asked for each area to appoint a bereavement link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B6210F-CFD6-4BE9-9F22-ED2A4879AC13}"/>
              </a:ext>
            </a:extLst>
          </p:cNvPr>
          <p:cNvSpPr txBox="1">
            <a:spLocks/>
          </p:cNvSpPr>
          <p:nvPr/>
        </p:nvSpPr>
        <p:spPr>
          <a:xfrm>
            <a:off x="1676400" y="193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2EB83B"/>
                </a:solidFill>
              </a:rPr>
              <a:t>Update on Wave 1: launched October 2017</a:t>
            </a:r>
          </a:p>
        </p:txBody>
      </p:sp>
    </p:spTree>
    <p:extLst>
      <p:ext uri="{BB962C8B-B14F-4D97-AF65-F5344CB8AC3E}">
        <p14:creationId xmlns:p14="http://schemas.microsoft.com/office/powerpoint/2010/main" val="2188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E881C-8B50-4A8A-8DA0-F88B86A8E51C}"/>
              </a:ext>
            </a:extLst>
          </p:cNvPr>
          <p:cNvSpPr/>
          <p:nvPr/>
        </p:nvSpPr>
        <p:spPr>
          <a:xfrm>
            <a:off x="8478982" y="5334000"/>
            <a:ext cx="4184073" cy="139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818" name="Picture 4" descr="SANDS BCT MULTI SLIDE D10H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23340"/>
          <a:stretch/>
        </p:blipFill>
        <p:spPr bwMode="auto">
          <a:xfrm>
            <a:off x="1057136" y="1662979"/>
            <a:ext cx="10188567" cy="56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BE8C8D-8C13-447E-BFB8-5648F45D9058}"/>
              </a:ext>
            </a:extLst>
          </p:cNvPr>
          <p:cNvSpPr txBox="1">
            <a:spLocks/>
          </p:cNvSpPr>
          <p:nvPr/>
        </p:nvSpPr>
        <p:spPr>
          <a:xfrm>
            <a:off x="332513" y="337416"/>
            <a:ext cx="11637815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ＭＳ Ｐゴシック" pitchFamily="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anose="020B0600070205080204" pitchFamily="34" charset="-128"/>
                <a:cs typeface="ＭＳ Ｐゴシック" pitchFamily="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anose="020B0600070205080204" pitchFamily="34" charset="-128"/>
                <a:cs typeface="ＭＳ Ｐゴシック" pitchFamily="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anose="020B0600070205080204" pitchFamily="34" charset="-128"/>
                <a:cs typeface="ＭＳ Ｐゴシック" pitchFamily="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anose="020B0600070205080204" pitchFamily="34" charset="-128"/>
                <a:cs typeface="ＭＳ Ｐゴシック" pitchFamily="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itchFamily="5" charset="-128"/>
                <a:cs typeface="ＭＳ Ｐゴシック" pitchFamily="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itchFamily="5" charset="-128"/>
                <a:cs typeface="ＭＳ Ｐゴシック" pitchFamily="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itchFamily="5" charset="-128"/>
                <a:cs typeface="ＭＳ Ｐゴシック" pitchFamily="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5" charset="0"/>
                <a:ea typeface="ＭＳ Ｐゴシック" pitchFamily="5" charset="-128"/>
                <a:cs typeface="ＭＳ Ｐゴシック" pitchFamily="5" charset="-128"/>
              </a:defRPr>
            </a:lvl9pPr>
          </a:lstStyle>
          <a:p>
            <a:pPr algn="r"/>
            <a:r>
              <a:rPr lang="en-GB" b="1" dirty="0">
                <a:solidFill>
                  <a:srgbClr val="2EB83B"/>
                </a:solidFill>
              </a:rPr>
              <a:t>Partnership: Who do we need to engage with? </a:t>
            </a:r>
          </a:p>
          <a:p>
            <a:pPr algn="r"/>
            <a:r>
              <a:rPr lang="en-GB" dirty="0">
                <a:solidFill>
                  <a:srgbClr val="2EB83B"/>
                </a:solidFill>
              </a:rPr>
              <a:t>(not an exhaustive list!)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95BBE-05A8-4ECE-9430-F4830F86F926}"/>
              </a:ext>
            </a:extLst>
          </p:cNvPr>
          <p:cNvSpPr txBox="1"/>
          <p:nvPr/>
        </p:nvSpPr>
        <p:spPr>
          <a:xfrm>
            <a:off x="9122736" y="2313668"/>
            <a:ext cx="1448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Pathologists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3C6D5-420B-48D3-B2C3-7B3F6CDFDFCC}"/>
              </a:ext>
            </a:extLst>
          </p:cNvPr>
          <p:cNvSpPr txBox="1"/>
          <p:nvPr/>
        </p:nvSpPr>
        <p:spPr>
          <a:xfrm>
            <a:off x="1499096" y="3364468"/>
            <a:ext cx="1149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A&amp;E staff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AE7CF-AEF1-4E46-8540-64EDB363D9FA}"/>
              </a:ext>
            </a:extLst>
          </p:cNvPr>
          <p:cNvSpPr txBox="1"/>
          <p:nvPr/>
        </p:nvSpPr>
        <p:spPr>
          <a:xfrm>
            <a:off x="9797421" y="4964668"/>
            <a:ext cx="171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Cemetery staff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207"/>
            <a:ext cx="1740310" cy="12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0048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 master">
  <a:themeElements>
    <a:clrScheme name="Custom 1">
      <a:dk1>
        <a:srgbClr val="CAECE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1145</Words>
  <Application>Microsoft Office PowerPoint</Application>
  <PresentationFormat>Widescreen</PresentationFormat>
  <Paragraphs>179</Paragraphs>
  <Slides>24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Corbel</vt:lpstr>
      <vt:lpstr>Courier New</vt:lpstr>
      <vt:lpstr>Times New Roman</vt:lpstr>
      <vt:lpstr>2_Office Theme</vt:lpstr>
      <vt:lpstr>logo master</vt:lpstr>
      <vt:lpstr>Office Theme</vt:lpstr>
      <vt:lpstr>PowerPoint Presentation</vt:lpstr>
      <vt:lpstr>Contents</vt:lpstr>
      <vt:lpstr>PowerPoint Presentation</vt:lpstr>
      <vt:lpstr>Parents at the heart of the NBCP</vt:lpstr>
      <vt:lpstr>Communication:  finding the right words is hard</vt:lpstr>
      <vt:lpstr>Communication:  finding the right words is hard</vt:lpstr>
      <vt:lpstr>Communication:  finding the right words is hard</vt:lpstr>
      <vt:lpstr>PowerPoint Presentation</vt:lpstr>
      <vt:lpstr>PowerPoint Presentation</vt:lpstr>
      <vt:lpstr>PowerPoint Presentation</vt:lpstr>
      <vt:lpstr>PowerPoint Presentation</vt:lpstr>
      <vt:lpstr>Wave 1 baseline evaluation:  key findings from healthcare professionals</vt:lpstr>
      <vt:lpstr>Further Updates</vt:lpstr>
      <vt:lpstr>Scotland</vt:lpstr>
      <vt:lpstr>PowerPoint Presentation</vt:lpstr>
      <vt:lpstr>Challenges</vt:lpstr>
      <vt:lpstr>Challenges</vt:lpstr>
      <vt:lpstr>Vision going forward</vt:lpstr>
      <vt:lpstr>Vision going forward</vt:lpstr>
      <vt:lpstr>Vision going forward</vt:lpstr>
      <vt:lpstr>Vision going forward</vt:lpstr>
      <vt:lpstr>Core Principles of Bereavement Care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Harder</dc:creator>
  <cp:lastModifiedBy>Andy Kirk</cp:lastModifiedBy>
  <cp:revision>247</cp:revision>
  <dcterms:created xsi:type="dcterms:W3CDTF">2017-05-02T21:16:12Z</dcterms:created>
  <dcterms:modified xsi:type="dcterms:W3CDTF">2018-06-25T11:16:02Z</dcterms:modified>
</cp:coreProperties>
</file>